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4" r:id="rId10"/>
    <p:sldId id="275" r:id="rId11"/>
    <p:sldId id="273" r:id="rId12"/>
    <p:sldId id="257" r:id="rId13"/>
    <p:sldId id="258" r:id="rId14"/>
    <p:sldId id="259" r:id="rId15"/>
    <p:sldId id="260" r:id="rId16"/>
    <p:sldId id="261" r:id="rId17"/>
    <p:sldId id="265" r:id="rId18"/>
    <p:sldId id="262" r:id="rId19"/>
    <p:sldId id="263" r:id="rId20"/>
    <p:sldId id="264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82762"/>
            <a:ext cx="10222992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5000"/>
              </a:lnSpc>
              <a:defRPr sz="7200" b="1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B805F-FF0F-4BAA-A3A3-E4F945D687F8}" type="datetimeFigureOut">
              <a:rPr lang="en-US" dirty="0"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1"/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5C51-60B3-48EF-AA78-DB950F30DBA2}" type="datetimeFigureOut">
              <a:rPr lang="en-US" dirty="0"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D676B-6E73-4E3B-A9B3-4966DB9B52A5}" type="datetimeFigureOut">
              <a:rPr lang="en-US" dirty="0"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F3A6-CC5D-4649-8527-DB0C21FDDFD9}" type="datetimeFigureOut">
              <a:rPr lang="en-US" dirty="0"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 b="1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B6F927C-B73E-4F9D-ADFE-F6E23BD7CEE8}" type="datetimeFigureOut">
              <a:rPr lang="en-US" dirty="0"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FFFF-984A-4EE5-9BF2-EC9310C878F1}" type="datetimeFigureOut">
              <a:rPr lang="en-US" dirty="0"/>
              <a:t>4/1/2022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71C1-B42E-4A60-A25F-0185B888604B}" type="datetimeFigureOut">
              <a:rPr lang="en-US" dirty="0"/>
              <a:t>4/1/2022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16292-3725-4763-8973-4C59F0403D99}" type="datetimeFigureOut">
              <a:rPr lang="en-US" dirty="0"/>
              <a:t>4/1/2022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996D1-8909-469F-911A-4C12C68BF5D9}" type="datetimeFigureOut">
              <a:rPr lang="en-US" dirty="0"/>
              <a:t>4/1/2022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A73BC-5D11-4675-B334-102E1E8C9B50}" type="datetimeFigureOut">
              <a:rPr lang="en-US" dirty="0"/>
              <a:t>4/1/2022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27B8E45F-652B-4E89-8925-000B0AB8FD98}" type="datetimeFigureOut">
              <a:rPr lang="en-US" dirty="0"/>
              <a:t>4/1/2022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C4A3462A-2D5B-48AF-A3D4-EF8A90A50A80}" type="datetimeFigureOut">
              <a:rPr lang="en-US" dirty="0"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2"/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es.wikipedia.org/wiki/6" TargetMode="External"/><Relationship Id="rId3" Type="http://schemas.openxmlformats.org/officeDocument/2006/relationships/hyperlink" Target="https://es.wikipedia.org/wiki/Pecho" TargetMode="External"/><Relationship Id="rId7" Type="http://schemas.openxmlformats.org/officeDocument/2006/relationships/hyperlink" Target="https://es.wikipedia.org/wiki/5" TargetMode="External"/><Relationship Id="rId2" Type="http://schemas.openxmlformats.org/officeDocument/2006/relationships/hyperlink" Target="https://es.wikipedia.org/wiki/T%C3%B3ra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s.wikipedia.org/wiki/Estern%C3%B3n" TargetMode="External"/><Relationship Id="rId5" Type="http://schemas.openxmlformats.org/officeDocument/2006/relationships/hyperlink" Target="https://es.wikipedia.org/wiki/Ni%C3%B1o" TargetMode="External"/><Relationship Id="rId4" Type="http://schemas.openxmlformats.org/officeDocument/2006/relationships/hyperlink" Target="https://es.wikipedia.org/wiki/Adulto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es.wikipedia.org/wiki/Coraz%C3%B3n" TargetMode="External"/><Relationship Id="rId2" Type="http://schemas.openxmlformats.org/officeDocument/2006/relationships/hyperlink" Target="https://es.wikipedia.org/wiki/Vaso_sangu%C3%ADneo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s.wikipedia.org/wiki/V%C3%A1lvula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s.wikipedia.org/wiki/%C3%93rgano_(biolog%C3%ADa)" TargetMode="External"/><Relationship Id="rId2" Type="http://schemas.openxmlformats.org/officeDocument/2006/relationships/hyperlink" Target="https://es.wikipedia.org/wiki/Ox%C3%ADgeno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s.wikipedia.org/wiki/Parada_cardiorrespiratoria" TargetMode="External"/><Relationship Id="rId5" Type="http://schemas.openxmlformats.org/officeDocument/2006/relationships/hyperlink" Target="https://es.wikipedia.org/wiki/Sangre" TargetMode="External"/><Relationship Id="rId4" Type="http://schemas.openxmlformats.org/officeDocument/2006/relationships/hyperlink" Target="https://es.wikipedia.org/wiki/Circulaci%C3%B3n_sangu%C3%ADnea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upq513s3aw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s.wikipedia.org/wiki/Respiraci%C3%B3n_artificial" TargetMode="External"/><Relationship Id="rId2" Type="http://schemas.openxmlformats.org/officeDocument/2006/relationships/hyperlink" Target="https://es.wikipedia.org/wiki/Hospita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s.wikipedia.org/wiki/Atragantamiento" TargetMode="External"/><Relationship Id="rId4" Type="http://schemas.openxmlformats.org/officeDocument/2006/relationships/hyperlink" Target="https://es.wikipedia.org/wiki/Desfibrilador_externo_autom%C3%A1tico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s.wikipedia.org/wiki/Choque_s%C3%A9ptico" TargetMode="External"/><Relationship Id="rId2" Type="http://schemas.openxmlformats.org/officeDocument/2006/relationships/hyperlink" Target="https://es.wikipedia.org/wiki/Rigor_morti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s.wikipedia.org/wiki/Choque_cardiog%C3%A9nico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EftPlut10x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51560" y="1267097"/>
            <a:ext cx="9966960" cy="3200934"/>
          </a:xfrm>
        </p:spPr>
        <p:txBody>
          <a:bodyPr/>
          <a:lstStyle/>
          <a:p>
            <a:r>
              <a:rPr lang="es-MX" dirty="0" smtClean="0"/>
              <a:t>PRIMEROS AUXILIOS</a:t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>							</a:t>
            </a:r>
            <a:r>
              <a:rPr lang="es-MX" sz="3200" dirty="0" smtClean="0"/>
              <a:t>SESION 18</a:t>
            </a:r>
            <a:endParaRPr lang="es-MX" sz="32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es-MX" sz="7200" dirty="0" smtClean="0"/>
              <a:t>R C P</a:t>
            </a:r>
            <a:endParaRPr lang="es-MX" sz="7200" dirty="0"/>
          </a:p>
        </p:txBody>
      </p:sp>
    </p:spTree>
    <p:extLst>
      <p:ext uri="{BB962C8B-B14F-4D97-AF65-F5344CB8AC3E}">
        <p14:creationId xmlns:p14="http://schemas.microsoft.com/office/powerpoint/2010/main" val="2023793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4000" dirty="0" smtClean="0"/>
              <a:t>BUSACR LAS FUNCIONES VITALES EN EL INDIVIDUO</a:t>
            </a:r>
            <a:endParaRPr lang="es-MX" sz="4000" dirty="0"/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33846" y="2093976"/>
            <a:ext cx="5540337" cy="407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444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COMPRESIONES EN RCP</a:t>
            </a:r>
            <a:endParaRPr lang="es-MX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4456" y="2390503"/>
            <a:ext cx="6230983" cy="368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237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R  C  P</a:t>
            </a:r>
            <a:endParaRPr lang="es-MX" dirty="0"/>
          </a:p>
        </p:txBody>
      </p:sp>
      <p:pic>
        <p:nvPicPr>
          <p:cNvPr id="4" name="Marcador de contenido 3" descr="EMS SOLUTIONS INTERNATIONAL marca registrada: 5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649" y="2120900"/>
            <a:ext cx="6075051" cy="4051300"/>
          </a:xfrm>
        </p:spPr>
      </p:pic>
    </p:spTree>
    <p:extLst>
      <p:ext uri="{BB962C8B-B14F-4D97-AF65-F5344CB8AC3E}">
        <p14:creationId xmlns:p14="http://schemas.microsoft.com/office/powerpoint/2010/main" val="29546626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RCP: </a:t>
            </a:r>
            <a:r>
              <a:rPr lang="es-MX" sz="3600" dirty="0" smtClean="0"/>
              <a:t>REANIMACION CARDIOPULMONAR</a:t>
            </a:r>
            <a:endParaRPr lang="es-MX" sz="3600" dirty="0"/>
          </a:p>
        </p:txBody>
      </p:sp>
      <p:pic>
        <p:nvPicPr>
          <p:cNvPr id="4" name="Marcador de contenido 3" descr="Por un parto respetado.: &lt;strong&gt;RCP&lt;/strong&gt; (Reanimación Cardio Pulmonar)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21" y="2246811"/>
            <a:ext cx="6596742" cy="3461657"/>
          </a:xfrm>
        </p:spPr>
      </p:pic>
    </p:spTree>
    <p:extLst>
      <p:ext uri="{BB962C8B-B14F-4D97-AF65-F5344CB8AC3E}">
        <p14:creationId xmlns:p14="http://schemas.microsoft.com/office/powerpoint/2010/main" val="2243996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239665"/>
          </a:xfrm>
        </p:spPr>
        <p:txBody>
          <a:bodyPr>
            <a:normAutofit/>
          </a:bodyPr>
          <a:lstStyle/>
          <a:p>
            <a:pPr algn="ctr"/>
            <a:r>
              <a:rPr lang="es-MX" sz="4000" dirty="0" smtClean="0"/>
              <a:t>30 COMPRESIONES Y 2 VENTILACIONES</a:t>
            </a:r>
            <a:endParaRPr lang="es-MX" sz="4000" dirty="0"/>
          </a:p>
        </p:txBody>
      </p:sp>
      <p:pic>
        <p:nvPicPr>
          <p:cNvPr id="4" name="Marcador de contenido 3" descr="EMS SOLUTIONS INTERNATIONAL marca registrada: &lt;strong&gt;RCP&lt;/strong&gt;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183" y="1724297"/>
            <a:ext cx="7916091" cy="4898571"/>
          </a:xfrm>
        </p:spPr>
      </p:pic>
    </p:spTree>
    <p:extLst>
      <p:ext uri="{BB962C8B-B14F-4D97-AF65-F5344CB8AC3E}">
        <p14:creationId xmlns:p14="http://schemas.microsoft.com/office/powerpoint/2010/main" val="37267886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TOTAL DE 120 C0MPRESIONES</a:t>
            </a:r>
            <a:endParaRPr lang="es-MX" dirty="0"/>
          </a:p>
        </p:txBody>
      </p:sp>
      <p:pic>
        <p:nvPicPr>
          <p:cNvPr id="4" name="Marcador de contenido 3" descr="EMS SOLUTIONS INTERNATIONAL marca registrada: Campaña YO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534" y="2120900"/>
            <a:ext cx="5731282" cy="4051300"/>
          </a:xfrm>
        </p:spPr>
      </p:pic>
    </p:spTree>
    <p:extLst>
      <p:ext uri="{BB962C8B-B14F-4D97-AF65-F5344CB8AC3E}">
        <p14:creationId xmlns:p14="http://schemas.microsoft.com/office/powerpoint/2010/main" val="23859300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370294"/>
          </a:xfrm>
        </p:spPr>
        <p:txBody>
          <a:bodyPr>
            <a:normAutofit/>
          </a:bodyPr>
          <a:lstStyle/>
          <a:p>
            <a:pPr algn="ctr"/>
            <a:r>
              <a:rPr lang="es-MX" sz="4400" dirty="0" smtClean="0"/>
              <a:t>VENTILACIONES</a:t>
            </a:r>
            <a:endParaRPr lang="es-MX" sz="4400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90648" y="2120900"/>
            <a:ext cx="5617053" cy="405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3336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4000" dirty="0" smtClean="0"/>
              <a:t>EN LAS VENTILACIONES</a:t>
            </a:r>
            <a:endParaRPr lang="es-MX" sz="40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SE RECOMIENDA CERRAR LA NARIZ</a:t>
            </a:r>
          </a:p>
          <a:p>
            <a:r>
              <a:rPr lang="es-MX" dirty="0" smtClean="0"/>
              <a:t>DAR LA VENTILACION CON FUERZA HASTA EXPARTDER EL TORAX DE LA VICTIMA </a:t>
            </a:r>
          </a:p>
          <a:p>
            <a:r>
              <a:rPr lang="es-MX" dirty="0" smtClean="0"/>
              <a:t>SON 2 VENTILACIONES AL FINAL DEL CICLO DE LAS 30 COMPRESIONES</a:t>
            </a:r>
          </a:p>
          <a:p>
            <a:r>
              <a:rPr lang="es-MX" dirty="0" smtClean="0"/>
              <a:t>E INICIAR OTRO CICLO</a:t>
            </a:r>
          </a:p>
          <a:p>
            <a:r>
              <a:rPr lang="es-MX" dirty="0" smtClean="0"/>
              <a:t>CICLO: 30 COMPRESIONES Y 2 VENTILACIONES.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715421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3600" dirty="0" smtClean="0"/>
              <a:t>TOTAL DE COMPRESIONES</a:t>
            </a:r>
            <a:endParaRPr lang="es-MX" sz="36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EN UN RCP SE RECOMIENDAN UN TOTAL DE 130</a:t>
            </a:r>
          </a:p>
          <a:p>
            <a:endParaRPr lang="es-MX" dirty="0"/>
          </a:p>
          <a:p>
            <a:r>
              <a:rPr lang="es-MX" dirty="0" smtClean="0"/>
              <a:t>TAMBIEN ENCONTRARAS AUTORES QUE TE MANEJAN 100</a:t>
            </a:r>
          </a:p>
          <a:p>
            <a:endParaRPr lang="es-MX" dirty="0"/>
          </a:p>
          <a:p>
            <a:r>
              <a:rPr lang="es-MX" dirty="0" smtClean="0"/>
              <a:t>Y OTROS TIEMPO.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645794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3600" dirty="0" smtClean="0"/>
              <a:t>SE BUSCA REANIMAR LOS </a:t>
            </a:r>
            <a:r>
              <a:rPr lang="es-MX" sz="3600" dirty="0" smtClean="0"/>
              <a:t>VENTRICULOS </a:t>
            </a:r>
            <a:r>
              <a:rPr lang="es-MX" sz="3600" dirty="0" smtClean="0"/>
              <a:t>EN EL CORAZON</a:t>
            </a:r>
            <a:endParaRPr lang="es-MX" sz="3600" dirty="0"/>
          </a:p>
        </p:txBody>
      </p:sp>
      <p:pic>
        <p:nvPicPr>
          <p:cNvPr id="4" name="Marcador de contenido 3" descr="3º ESO. Evolución &lt;strong&gt;del corazón&lt;/strong&gt;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312126"/>
            <a:ext cx="6021977" cy="3788228"/>
          </a:xfrm>
        </p:spPr>
      </p:pic>
    </p:spTree>
    <p:extLst>
      <p:ext uri="{BB962C8B-B14F-4D97-AF65-F5344CB8AC3E}">
        <p14:creationId xmlns:p14="http://schemas.microsoft.com/office/powerpoint/2010/main" val="1306543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4000" dirty="0" smtClean="0"/>
              <a:t>OBJETIVO</a:t>
            </a:r>
            <a:endParaRPr lang="es-MX" sz="40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9848" y="2965268"/>
            <a:ext cx="10058400" cy="3206931"/>
          </a:xfrm>
        </p:spPr>
        <p:txBody>
          <a:bodyPr/>
          <a:lstStyle/>
          <a:p>
            <a:r>
              <a:rPr lang="es-MX" dirty="0" smtClean="0"/>
              <a:t>EL ALUMNO OBTIENE EL CONOCIMIENTO Y ADIESTRAMIENTO PARA EJECUTAR UN RCP. SI ESTE LLEGARA A PRESENTARSE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951307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El &lt;strong&gt;corazón&lt;/strong&gt;. Partes &lt;strong&gt;del corazón&lt;/strong&gt;. Principales vasos sanguíneos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41" y="1254034"/>
            <a:ext cx="5551714" cy="4918166"/>
          </a:xfrm>
        </p:spPr>
      </p:pic>
    </p:spTree>
    <p:extLst>
      <p:ext uri="{BB962C8B-B14F-4D97-AF65-F5344CB8AC3E}">
        <p14:creationId xmlns:p14="http://schemas.microsoft.com/office/powerpoint/2010/main" val="40216315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3600" dirty="0" smtClean="0"/>
              <a:t>COMPRESIONES CARDIACAS</a:t>
            </a:r>
            <a:endParaRPr lang="es-MX" sz="36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smtClean="0">
                <a:solidFill>
                  <a:srgbClr val="202122"/>
                </a:solidFill>
                <a:latin typeface="Arial" panose="020B0604020202020204" pitchFamily="34" charset="0"/>
              </a:rPr>
              <a:t>Las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 </a:t>
            </a:r>
            <a:r>
              <a:rPr lang="es-ES" sz="2400" dirty="0">
                <a:solidFill>
                  <a:srgbClr val="0645AD"/>
                </a:solidFill>
                <a:latin typeface="Arial" panose="020B0604020202020204" pitchFamily="34" charset="0"/>
              </a:rPr>
              <a:t>compresiones </a:t>
            </a:r>
            <a:r>
              <a:rPr lang="es-ES" sz="2400" dirty="0" smtClean="0">
                <a:solidFill>
                  <a:srgbClr val="0645AD"/>
                </a:solidFill>
                <a:latin typeface="Arial" panose="020B0604020202020204" pitchFamily="34" charset="0"/>
              </a:rPr>
              <a:t>torácicas.</a:t>
            </a:r>
            <a:r>
              <a:rPr lang="es-ES" sz="2400" dirty="0" smtClean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P</a:t>
            </a:r>
            <a:r>
              <a:rPr lang="es-ES" sz="2400" dirty="0" smtClean="0">
                <a:solidFill>
                  <a:srgbClr val="202122"/>
                </a:solidFill>
                <a:latin typeface="Arial" panose="020B0604020202020204" pitchFamily="34" charset="0"/>
              </a:rPr>
              <a:t>ermiten 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circular sangre oxigenada por el cuerpo. Esto consiste en apretar en el centro del </a:t>
            </a:r>
            <a:r>
              <a:rPr lang="es-ES" sz="2400" dirty="0">
                <a:solidFill>
                  <a:srgbClr val="0645AD"/>
                </a:solidFill>
                <a:latin typeface="Arial" panose="020B0604020202020204" pitchFamily="34" charset="0"/>
                <a:hlinkClick r:id="rId2" tooltip="Tórax"/>
              </a:rPr>
              <a:t>tórax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 con el fin de comprimir el </a:t>
            </a:r>
            <a:r>
              <a:rPr lang="es-ES" sz="2400" dirty="0">
                <a:solidFill>
                  <a:srgbClr val="0645AD"/>
                </a:solidFill>
                <a:latin typeface="Arial" panose="020B0604020202020204" pitchFamily="34" charset="0"/>
                <a:hlinkClick r:id="rId3" tooltip="Pecho"/>
              </a:rPr>
              <a:t>pecho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Sobre un </a:t>
            </a:r>
            <a:r>
              <a:rPr lang="es-ES" sz="2400" dirty="0">
                <a:solidFill>
                  <a:srgbClr val="0645AD"/>
                </a:solidFill>
                <a:latin typeface="Arial" panose="020B0604020202020204" pitchFamily="34" charset="0"/>
                <a:hlinkClick r:id="rId4" tooltip="Adulto"/>
              </a:rPr>
              <a:t>adulto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 y un </a:t>
            </a:r>
            <a:r>
              <a:rPr lang="es-ES" sz="2400" dirty="0">
                <a:solidFill>
                  <a:srgbClr val="0645AD"/>
                </a:solidFill>
                <a:latin typeface="Arial" panose="020B0604020202020204" pitchFamily="34" charset="0"/>
                <a:hlinkClick r:id="rId5" tooltip="Niño"/>
              </a:rPr>
              <a:t>niño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 de más de ocho años, el </a:t>
            </a:r>
            <a:r>
              <a:rPr lang="es-ES" sz="2400" dirty="0">
                <a:solidFill>
                  <a:srgbClr val="0645AD"/>
                </a:solidFill>
                <a:latin typeface="Arial" panose="020B0604020202020204" pitchFamily="34" charset="0"/>
                <a:hlinkClick r:id="rId6" tooltip="Esternón"/>
              </a:rPr>
              <a:t>esternón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 debe descender de </a:t>
            </a:r>
            <a:r>
              <a:rPr lang="es-ES" sz="2400" dirty="0">
                <a:solidFill>
                  <a:srgbClr val="0645AD"/>
                </a:solidFill>
                <a:latin typeface="Arial" panose="020B0604020202020204" pitchFamily="34" charset="0"/>
                <a:hlinkClick r:id="rId7" tooltip="5"/>
              </a:rPr>
              <a:t>5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 a </a:t>
            </a:r>
            <a:r>
              <a:rPr lang="es-ES" sz="2400" dirty="0">
                <a:solidFill>
                  <a:srgbClr val="0645AD"/>
                </a:solidFill>
                <a:latin typeface="Arial" panose="020B0604020202020204" pitchFamily="34" charset="0"/>
                <a:hlinkClick r:id="rId8" tooltip="6"/>
              </a:rPr>
              <a:t>6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 cm;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Sobre un </a:t>
            </a:r>
            <a:r>
              <a:rPr lang="es-ES" sz="2400" i="1" dirty="0">
                <a:solidFill>
                  <a:srgbClr val="202122"/>
                </a:solidFill>
                <a:latin typeface="Arial" panose="020B0604020202020204" pitchFamily="34" charset="0"/>
              </a:rPr>
              <a:t>niño entre uno y ocho años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, el esternón debe descender de 3 a 4 cm;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Sobre un </a:t>
            </a:r>
            <a:r>
              <a:rPr lang="es-ES" sz="2400" i="1" dirty="0">
                <a:solidFill>
                  <a:srgbClr val="202122"/>
                </a:solidFill>
                <a:latin typeface="Arial" panose="020B0604020202020204" pitchFamily="34" charset="0"/>
              </a:rPr>
              <a:t>lactante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 de menos de un año, el esternón debe descender de 2 a 3 cm (1/3 del diámetro anteroposterior del tórax).</a:t>
            </a:r>
          </a:p>
          <a:p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val="15525171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PREPARACION PARA UN RCP</a:t>
            </a:r>
            <a:endParaRPr lang="es-MX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49040" y="2120900"/>
            <a:ext cx="4781005" cy="405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5276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4400" dirty="0" smtClean="0"/>
              <a:t>¿QUE SE COMPRIME?</a:t>
            </a:r>
            <a:endParaRPr lang="es-MX" sz="44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3200" dirty="0">
                <a:solidFill>
                  <a:srgbClr val="202122"/>
                </a:solidFill>
                <a:latin typeface="Arial" panose="020B0604020202020204" pitchFamily="34" charset="0"/>
              </a:rPr>
              <a:t>Comprimiendo el pecho, también comprimimos los </a:t>
            </a:r>
            <a:r>
              <a:rPr lang="es-ES" sz="3200" dirty="0">
                <a:solidFill>
                  <a:srgbClr val="0645AD"/>
                </a:solidFill>
                <a:latin typeface="Arial" panose="020B0604020202020204" pitchFamily="34" charset="0"/>
                <a:hlinkClick r:id="rId2" tooltip="Vaso sanguíneo"/>
              </a:rPr>
              <a:t>vasos sanguíneos</a:t>
            </a:r>
            <a:r>
              <a:rPr lang="es-ES" sz="3200" dirty="0">
                <a:solidFill>
                  <a:srgbClr val="202122"/>
                </a:solidFill>
                <a:latin typeface="Arial" panose="020B0604020202020204" pitchFamily="34" charset="0"/>
              </a:rPr>
              <a:t>, lo que impulsa la sangre hacia el resto del cuerpo (como una esponja). Se creía durante mucho tiempo que lo que se comprimía era el </a:t>
            </a:r>
            <a:r>
              <a:rPr lang="es-ES" sz="3200" dirty="0">
                <a:solidFill>
                  <a:srgbClr val="0645AD"/>
                </a:solidFill>
                <a:latin typeface="Arial" panose="020B0604020202020204" pitchFamily="34" charset="0"/>
                <a:hlinkClick r:id="rId3" tooltip="Corazón"/>
              </a:rPr>
              <a:t>corazón</a:t>
            </a:r>
            <a:r>
              <a:rPr lang="es-ES" sz="3200" dirty="0">
                <a:solidFill>
                  <a:srgbClr val="202122"/>
                </a:solidFill>
                <a:latin typeface="Arial" panose="020B0604020202020204" pitchFamily="34" charset="0"/>
              </a:rPr>
              <a:t>; aunque parece que está situado demasiado profundamente y que juega solo un papel de regulación del sentido de la circulación por sus </a:t>
            </a:r>
            <a:r>
              <a:rPr lang="es-ES" sz="3200" dirty="0" smtClean="0">
                <a:solidFill>
                  <a:srgbClr val="0645AD"/>
                </a:solidFill>
                <a:latin typeface="Arial" panose="020B0604020202020204" pitchFamily="34" charset="0"/>
                <a:hlinkClick r:id="rId4" tooltip="Válvula"/>
              </a:rPr>
              <a:t>válvulas</a:t>
            </a:r>
            <a:r>
              <a:rPr lang="es-ES" sz="3200" dirty="0" smtClean="0">
                <a:solidFill>
                  <a:srgbClr val="0645AD"/>
                </a:solidFill>
                <a:latin typeface="Arial" panose="020B0604020202020204" pitchFamily="34" charset="0"/>
              </a:rPr>
              <a:t> 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9107540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LUGAR DURO O RIGIDO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9848" y="2481942"/>
            <a:ext cx="10058400" cy="3690257"/>
          </a:xfrm>
        </p:spPr>
        <p:txBody>
          <a:bodyPr>
            <a:normAutofit/>
          </a:bodyPr>
          <a:lstStyle/>
          <a:p>
            <a:r>
              <a:rPr lang="es-ES" sz="2800" dirty="0">
                <a:solidFill>
                  <a:srgbClr val="202122"/>
                </a:solidFill>
                <a:latin typeface="Arial" panose="020B0604020202020204" pitchFamily="34" charset="0"/>
              </a:rPr>
              <a:t>Para que la compresión torácica sea eficaz, es necesario que la víctima esté sobre un plano duro; en particular, si la víctima está tendida sobre la cama. Usualmente hay que depositarla en el suelo antes de empezar las maniobras de reanimación.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22872759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4000" dirty="0" smtClean="0"/>
              <a:t>TABLA RIGIDA O DE INMOVILIDAD</a:t>
            </a:r>
            <a:endParaRPr lang="es-MX" sz="4000" dirty="0"/>
          </a:p>
        </p:txBody>
      </p:sp>
      <p:pic>
        <p:nvPicPr>
          <p:cNvPr id="4" name="Marcador de contenido 3" descr="EMS SOLUTIONS INTERNATIONAL marca registrada: RESTRICCIÓN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504" y="1894114"/>
            <a:ext cx="6949440" cy="4278086"/>
          </a:xfrm>
        </p:spPr>
      </p:pic>
    </p:spTree>
    <p:extLst>
      <p:ext uri="{BB962C8B-B14F-4D97-AF65-F5344CB8AC3E}">
        <p14:creationId xmlns:p14="http://schemas.microsoft.com/office/powerpoint/2010/main" val="17375095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1592362" y="1907177"/>
            <a:ext cx="10058400" cy="4108269"/>
          </a:xfrm>
        </p:spPr>
        <p:txBody>
          <a:bodyPr/>
          <a:lstStyle/>
          <a:p>
            <a:r>
              <a:rPr lang="es-ES" dirty="0"/>
              <a:t>Con el fin de adoptar un ritmo regular y de respetar la paridad en el tiempo de compresión / por tiempo de relajación, y para estar seguro de hacer buenas compresiones y un adecuado número de compresiones sucesivas, se aconseja contar en voz alta, bajo la forma:</a:t>
            </a:r>
          </a:p>
          <a:p>
            <a:endParaRPr lang="es-ES" dirty="0"/>
          </a:p>
          <a:p>
            <a:r>
              <a:rPr lang="es-ES" dirty="0"/>
              <a:t>Cifra (durante la compresión) - y (durante el relajamiento</a:t>
            </a:r>
            <a:r>
              <a:rPr lang="es-ES" dirty="0" smtClean="0"/>
              <a:t>).</a:t>
            </a:r>
          </a:p>
          <a:p>
            <a:pPr marL="0" indent="0">
              <a:buNone/>
            </a:pPr>
            <a:endParaRPr lang="es-ES" dirty="0" smtClean="0"/>
          </a:p>
          <a:p>
            <a:r>
              <a:rPr lang="es-ES" dirty="0">
                <a:solidFill>
                  <a:srgbClr val="202122"/>
                </a:solidFill>
                <a:latin typeface="Arial" panose="020B0604020202020204" pitchFamily="34" charset="0"/>
              </a:rPr>
              <a:t>Así, contando en voz alta: «Uno-y-dos-y-tres- [...] -y-trece-y-catorce-y-quince», sucesivamente.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587847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DESFIFRILADOR</a:t>
            </a:r>
            <a:endParaRPr lang="es-MX" dirty="0"/>
          </a:p>
        </p:txBody>
      </p:sp>
      <p:pic>
        <p:nvPicPr>
          <p:cNvPr id="4" name="Marcador de contenido 3" descr="Desfibriladores | Cuidandote.ne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955" y="1920240"/>
            <a:ext cx="6296296" cy="4251960"/>
          </a:xfrm>
        </p:spPr>
      </p:pic>
    </p:spTree>
    <p:extLst>
      <p:ext uri="{BB962C8B-B14F-4D97-AF65-F5344CB8AC3E}">
        <p14:creationId xmlns:p14="http://schemas.microsoft.com/office/powerpoint/2010/main" val="13463901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4000" dirty="0" smtClean="0"/>
              <a:t>YA HAY PORTATILES</a:t>
            </a:r>
            <a:endParaRPr lang="es-MX" sz="4000" dirty="0"/>
          </a:p>
        </p:txBody>
      </p:sp>
      <p:pic>
        <p:nvPicPr>
          <p:cNvPr id="4" name="Marcador de contenido 3" descr="Free photo: Defibrillator, Revival, Ill, Heart - Free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754" y="2120900"/>
            <a:ext cx="7276012" cy="4737100"/>
          </a:xfrm>
        </p:spPr>
      </p:pic>
    </p:spTree>
    <p:extLst>
      <p:ext uri="{BB962C8B-B14F-4D97-AF65-F5344CB8AC3E}">
        <p14:creationId xmlns:p14="http://schemas.microsoft.com/office/powerpoint/2010/main" val="30775100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4000" dirty="0" smtClean="0"/>
              <a:t>ELETRODOS DE DESFIBRILADOR PORTATIL</a:t>
            </a:r>
            <a:endParaRPr lang="es-MX" sz="4000" dirty="0"/>
          </a:p>
        </p:txBody>
      </p:sp>
      <p:pic>
        <p:nvPicPr>
          <p:cNvPr id="4" name="Marcador de contenido 3" descr="¿Como utilizar un &lt;strong&gt;Desfibrilador&lt;/strong&gt; Externo Automático?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680" y="2093976"/>
            <a:ext cx="7720149" cy="4332950"/>
          </a:xfrm>
        </p:spPr>
      </p:pic>
    </p:spTree>
    <p:extLst>
      <p:ext uri="{BB962C8B-B14F-4D97-AF65-F5344CB8AC3E}">
        <p14:creationId xmlns:p14="http://schemas.microsoft.com/office/powerpoint/2010/main" val="3010139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3200" dirty="0" smtClean="0"/>
              <a:t>REANIMACION CARDIOPULMONAR</a:t>
            </a:r>
            <a:endParaRPr lang="es-MX" sz="32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800" dirty="0">
                <a:solidFill>
                  <a:srgbClr val="202122"/>
                </a:solidFill>
                <a:latin typeface="Arial" panose="020B0604020202020204" pitchFamily="34" charset="0"/>
              </a:rPr>
              <a:t>La </a:t>
            </a:r>
            <a:r>
              <a:rPr lang="es-ES" sz="2800" b="1" dirty="0">
                <a:solidFill>
                  <a:srgbClr val="202122"/>
                </a:solidFill>
                <a:latin typeface="Arial" panose="020B0604020202020204" pitchFamily="34" charset="0"/>
              </a:rPr>
              <a:t>reanimación cardiopulmonar</a:t>
            </a:r>
            <a:r>
              <a:rPr lang="es-ES" sz="2800" dirty="0">
                <a:solidFill>
                  <a:srgbClr val="202122"/>
                </a:solidFill>
                <a:latin typeface="Arial" panose="020B0604020202020204" pitchFamily="34" charset="0"/>
              </a:rPr>
              <a:t>, o </a:t>
            </a:r>
            <a:r>
              <a:rPr lang="es-ES" sz="2800" b="1" dirty="0">
                <a:solidFill>
                  <a:srgbClr val="202122"/>
                </a:solidFill>
                <a:latin typeface="Arial" panose="020B0604020202020204" pitchFamily="34" charset="0"/>
              </a:rPr>
              <a:t>reanimación cardiorrespiratoria</a:t>
            </a:r>
            <a:r>
              <a:rPr lang="es-ES" sz="2800" dirty="0">
                <a:solidFill>
                  <a:srgbClr val="202122"/>
                </a:solidFill>
                <a:latin typeface="Arial" panose="020B0604020202020204" pitchFamily="34" charset="0"/>
              </a:rPr>
              <a:t>, abreviada como </a:t>
            </a:r>
            <a:r>
              <a:rPr lang="es-ES" sz="2800" b="1" dirty="0">
                <a:solidFill>
                  <a:srgbClr val="202122"/>
                </a:solidFill>
                <a:latin typeface="Arial" panose="020B0604020202020204" pitchFamily="34" charset="0"/>
              </a:rPr>
              <a:t>RCP</a:t>
            </a:r>
            <a:r>
              <a:rPr lang="es-ES" sz="2800" dirty="0">
                <a:solidFill>
                  <a:srgbClr val="202122"/>
                </a:solidFill>
                <a:latin typeface="Arial" panose="020B0604020202020204" pitchFamily="34" charset="0"/>
              </a:rPr>
              <a:t>, es un conjunto de maniobras temporales y normalizadas, destinadas a asegurar la </a:t>
            </a:r>
            <a:r>
              <a:rPr lang="es-ES" sz="2800" dirty="0">
                <a:solidFill>
                  <a:srgbClr val="0645AD"/>
                </a:solidFill>
                <a:latin typeface="Arial" panose="020B0604020202020204" pitchFamily="34" charset="0"/>
                <a:hlinkClick r:id="rId2" tooltip="Oxígeno"/>
              </a:rPr>
              <a:t>oxigenación</a:t>
            </a:r>
            <a:r>
              <a:rPr lang="es-ES" sz="2800" dirty="0">
                <a:solidFill>
                  <a:srgbClr val="202122"/>
                </a:solidFill>
                <a:latin typeface="Arial" panose="020B0604020202020204" pitchFamily="34" charset="0"/>
              </a:rPr>
              <a:t> de los </a:t>
            </a:r>
            <a:r>
              <a:rPr lang="es-ES" sz="2800" dirty="0">
                <a:solidFill>
                  <a:srgbClr val="0645AD"/>
                </a:solidFill>
                <a:latin typeface="Arial" panose="020B0604020202020204" pitchFamily="34" charset="0"/>
                <a:hlinkClick r:id="rId3" tooltip="Órgano (biología)"/>
              </a:rPr>
              <a:t>órganos</a:t>
            </a:r>
            <a:r>
              <a:rPr lang="es-ES" sz="2800" dirty="0">
                <a:solidFill>
                  <a:srgbClr val="202122"/>
                </a:solidFill>
                <a:latin typeface="Arial" panose="020B0604020202020204" pitchFamily="34" charset="0"/>
              </a:rPr>
              <a:t> vitales cuando la </a:t>
            </a:r>
            <a:r>
              <a:rPr lang="es-ES" sz="2800" dirty="0">
                <a:solidFill>
                  <a:srgbClr val="0645AD"/>
                </a:solidFill>
                <a:latin typeface="Arial" panose="020B0604020202020204" pitchFamily="34" charset="0"/>
                <a:hlinkClick r:id="rId4" tooltip="Circulación sanguínea"/>
              </a:rPr>
              <a:t>circulación</a:t>
            </a:r>
            <a:r>
              <a:rPr lang="es-ES" sz="2800" dirty="0">
                <a:solidFill>
                  <a:srgbClr val="202122"/>
                </a:solidFill>
                <a:latin typeface="Arial" panose="020B0604020202020204" pitchFamily="34" charset="0"/>
              </a:rPr>
              <a:t> de la </a:t>
            </a:r>
            <a:r>
              <a:rPr lang="es-ES" sz="2800" dirty="0">
                <a:solidFill>
                  <a:srgbClr val="0645AD"/>
                </a:solidFill>
                <a:latin typeface="Arial" panose="020B0604020202020204" pitchFamily="34" charset="0"/>
                <a:hlinkClick r:id="rId5" tooltip="Sangre"/>
              </a:rPr>
              <a:t>sangre</a:t>
            </a:r>
            <a:r>
              <a:rPr lang="es-ES" sz="2800" dirty="0">
                <a:solidFill>
                  <a:srgbClr val="202122"/>
                </a:solidFill>
                <a:latin typeface="Arial" panose="020B0604020202020204" pitchFamily="34" charset="0"/>
              </a:rPr>
              <a:t> de una persona se detiene, independientemente de la causa de la </a:t>
            </a:r>
            <a:r>
              <a:rPr lang="es-ES" sz="2800" dirty="0">
                <a:solidFill>
                  <a:srgbClr val="0645AD"/>
                </a:solidFill>
                <a:latin typeface="Arial" panose="020B0604020202020204" pitchFamily="34" charset="0"/>
                <a:hlinkClick r:id="rId6" tooltip="Parada cardiorrespiratoria"/>
              </a:rPr>
              <a:t>parada </a:t>
            </a:r>
            <a:r>
              <a:rPr lang="es-ES" sz="2800" dirty="0" smtClean="0">
                <a:solidFill>
                  <a:srgbClr val="0645AD"/>
                </a:solidFill>
                <a:latin typeface="Arial" panose="020B0604020202020204" pitchFamily="34" charset="0"/>
                <a:hlinkClick r:id="rId6" tooltip="Parada cardiorrespiratoria"/>
              </a:rPr>
              <a:t>cardiorrespiratoria</a:t>
            </a:r>
            <a:r>
              <a:rPr lang="es-ES" sz="2800" dirty="0" smtClean="0">
                <a:solidFill>
                  <a:srgbClr val="202122"/>
                </a:solidFill>
                <a:latin typeface="Arial" panose="020B0604020202020204" pitchFamily="34" charset="0"/>
              </a:rPr>
              <a:t>.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16924984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000" dirty="0" smtClean="0"/>
              <a:t>POSICION DE RECUPERACION</a:t>
            </a:r>
            <a:r>
              <a:rPr lang="es-MX" dirty="0" smtClean="0"/>
              <a:t/>
            </a:r>
            <a:br>
              <a:rPr lang="es-MX" dirty="0" smtClean="0"/>
            </a:br>
            <a:endParaRPr lang="es-MX" dirty="0"/>
          </a:p>
        </p:txBody>
      </p:sp>
      <p:pic>
        <p:nvPicPr>
          <p:cNvPr id="4" name="Marcador de contenido 3" descr="Epilepsy, Neurological Disorder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491" y="2403566"/>
            <a:ext cx="7785463" cy="3918857"/>
          </a:xfrm>
        </p:spPr>
      </p:pic>
    </p:spTree>
    <p:extLst>
      <p:ext uri="{BB962C8B-B14F-4D97-AF65-F5344CB8AC3E}">
        <p14:creationId xmlns:p14="http://schemas.microsoft.com/office/powerpoint/2010/main" val="41373666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upq513s3aw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309" y="1528354"/>
            <a:ext cx="7824651" cy="496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40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CORAZON DE AMOR</a:t>
            </a:r>
            <a:endParaRPr lang="es-MX" dirty="0"/>
          </a:p>
        </p:txBody>
      </p:sp>
      <p:pic>
        <p:nvPicPr>
          <p:cNvPr id="4" name="Marcador de contenido 3" descr="Día Mundial del Corazón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364" y="2120900"/>
            <a:ext cx="6109621" cy="4051300"/>
          </a:xfrm>
        </p:spPr>
      </p:pic>
    </p:spTree>
    <p:extLst>
      <p:ext uri="{BB962C8B-B14F-4D97-AF65-F5344CB8AC3E}">
        <p14:creationId xmlns:p14="http://schemas.microsoft.com/office/powerpoint/2010/main" val="2380117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4000" dirty="0" smtClean="0"/>
              <a:t>COMPONENTES EN LA RCP</a:t>
            </a:r>
            <a:endParaRPr lang="es-MX" sz="40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9848" y="2377440"/>
            <a:ext cx="10058400" cy="3794760"/>
          </a:xfrm>
        </p:spPr>
        <p:txBody>
          <a:bodyPr>
            <a:normAutofit/>
          </a:bodyPr>
          <a:lstStyle/>
          <a:p>
            <a:r>
              <a:rPr lang="es-ES" sz="2800" dirty="0">
                <a:solidFill>
                  <a:srgbClr val="202122"/>
                </a:solidFill>
                <a:latin typeface="Arial" panose="020B0604020202020204" pitchFamily="34" charset="0"/>
              </a:rPr>
              <a:t>Los principales componentes de la reanimación cardiopulmonar básica son avisar al servicio médico de emergencias dentro o fuera del </a:t>
            </a:r>
            <a:r>
              <a:rPr lang="es-ES" sz="2800" dirty="0">
                <a:solidFill>
                  <a:srgbClr val="0645AD"/>
                </a:solidFill>
                <a:latin typeface="Arial" panose="020B0604020202020204" pitchFamily="34" charset="0"/>
                <a:hlinkClick r:id="rId2" tooltip="Hospital"/>
              </a:rPr>
              <a:t>hospital</a:t>
            </a:r>
            <a:r>
              <a:rPr lang="es-ES" sz="2800" dirty="0">
                <a:solidFill>
                  <a:srgbClr val="202122"/>
                </a:solidFill>
                <a:latin typeface="Arial" panose="020B0604020202020204" pitchFamily="34" charset="0"/>
              </a:rPr>
              <a:t>, y utilizar compresiones torácicas (masaje cardíaco externo, MCE) junto con </a:t>
            </a:r>
            <a:r>
              <a:rPr lang="es-ES" sz="2800" dirty="0">
                <a:solidFill>
                  <a:srgbClr val="0645AD"/>
                </a:solidFill>
                <a:latin typeface="Arial" panose="020B0604020202020204" pitchFamily="34" charset="0"/>
                <a:hlinkClick r:id="rId3" tooltip="Respiración artificial"/>
              </a:rPr>
              <a:t>respiración artificial</a:t>
            </a:r>
            <a:r>
              <a:rPr lang="es-ES" sz="2800" dirty="0">
                <a:solidFill>
                  <a:srgbClr val="202122"/>
                </a:solidFill>
                <a:latin typeface="Arial" panose="020B0604020202020204" pitchFamily="34" charset="0"/>
              </a:rPr>
              <a:t> (ventilación artificial). Otros elementos que pueden estar relacionados incluyen </a:t>
            </a:r>
            <a:r>
              <a:rPr lang="es-ES" sz="2800" dirty="0">
                <a:solidFill>
                  <a:srgbClr val="0645AD"/>
                </a:solidFill>
                <a:latin typeface="Arial" panose="020B0604020202020204" pitchFamily="34" charset="0"/>
                <a:hlinkClick r:id="rId4" tooltip="Desfibrilador externo automático"/>
              </a:rPr>
              <a:t>desfibriladores externos </a:t>
            </a:r>
            <a:r>
              <a:rPr lang="es-ES" sz="2800" dirty="0" smtClean="0">
                <a:solidFill>
                  <a:srgbClr val="0645AD"/>
                </a:solidFill>
                <a:latin typeface="Arial" panose="020B0604020202020204" pitchFamily="34" charset="0"/>
                <a:hlinkClick r:id="rId4" tooltip="Desfibrilador externo automático"/>
              </a:rPr>
              <a:t>automáticos</a:t>
            </a:r>
            <a:r>
              <a:rPr lang="es-ES" sz="2800" dirty="0" smtClean="0">
                <a:solidFill>
                  <a:srgbClr val="202122"/>
                </a:solidFill>
                <a:latin typeface="Arial" panose="020B0604020202020204" pitchFamily="34" charset="0"/>
              </a:rPr>
              <a:t>​ </a:t>
            </a:r>
            <a:r>
              <a:rPr lang="es-ES" sz="2800" dirty="0">
                <a:solidFill>
                  <a:srgbClr val="202122"/>
                </a:solidFill>
                <a:latin typeface="Arial" panose="020B0604020202020204" pitchFamily="34" charset="0"/>
              </a:rPr>
              <a:t>y el uso de </a:t>
            </a:r>
            <a:r>
              <a:rPr lang="es-ES" sz="2800" dirty="0">
                <a:solidFill>
                  <a:srgbClr val="0645AD"/>
                </a:solidFill>
                <a:latin typeface="Arial" panose="020B0604020202020204" pitchFamily="34" charset="0"/>
                <a:hlinkClick r:id="rId5" tooltip="Atragantamiento"/>
              </a:rPr>
              <a:t>maniobras anti-atragantamiento</a:t>
            </a:r>
            <a:r>
              <a:rPr lang="es-ES" sz="2800" dirty="0" smtClean="0">
                <a:solidFill>
                  <a:srgbClr val="202122"/>
                </a:solidFill>
                <a:latin typeface="Arial" panose="020B0604020202020204" pitchFamily="34" charset="0"/>
              </a:rPr>
              <a:t>. 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1697208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4000" dirty="0" smtClean="0"/>
              <a:t>SIMULACRO DE RCP CON UN MANIQUI</a:t>
            </a:r>
            <a:endParaRPr lang="es-MX" sz="4000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3382" y="2093977"/>
            <a:ext cx="6596743" cy="4359074"/>
          </a:xfrm>
          <a:prstGeom prst="rect">
            <a:avLst/>
          </a:prstGeom>
        </p:spPr>
      </p:pic>
      <p:sp>
        <p:nvSpPr>
          <p:cNvPr id="5" name="Forma libre 4"/>
          <p:cNvSpPr/>
          <p:nvPr/>
        </p:nvSpPr>
        <p:spPr>
          <a:xfrm>
            <a:off x="4062549" y="4336869"/>
            <a:ext cx="522514" cy="235131"/>
          </a:xfrm>
          <a:custGeom>
            <a:avLst/>
            <a:gdLst>
              <a:gd name="connsiteX0" fmla="*/ 522514 w 522514"/>
              <a:gd name="connsiteY0" fmla="*/ 0 h 235131"/>
              <a:gd name="connsiteX1" fmla="*/ 444137 w 522514"/>
              <a:gd name="connsiteY1" fmla="*/ 26125 h 235131"/>
              <a:gd name="connsiteX2" fmla="*/ 0 w 522514"/>
              <a:gd name="connsiteY2" fmla="*/ 235131 h 235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235131">
                <a:moveTo>
                  <a:pt x="522514" y="0"/>
                </a:moveTo>
                <a:cubicBezTo>
                  <a:pt x="496388" y="8708"/>
                  <a:pt x="469250" y="14824"/>
                  <a:pt x="444137" y="26125"/>
                </a:cubicBezTo>
                <a:cubicBezTo>
                  <a:pt x="294929" y="93268"/>
                  <a:pt x="0" y="235131"/>
                  <a:pt x="0" y="23513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07504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3200" dirty="0" smtClean="0"/>
              <a:t>APLICAR LA REANIMACION LO ANTES POSIBLE</a:t>
            </a:r>
            <a:endParaRPr lang="es-MX" sz="32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9848" y="2508068"/>
            <a:ext cx="10058400" cy="3664131"/>
          </a:xfrm>
        </p:spPr>
        <p:txBody>
          <a:bodyPr>
            <a:normAutofit/>
          </a:bodyPr>
          <a:lstStyle/>
          <a:p>
            <a:r>
              <a:rPr lang="es-ES" sz="2800" dirty="0">
                <a:solidFill>
                  <a:srgbClr val="202122"/>
                </a:solidFill>
                <a:latin typeface="Arial" panose="020B0604020202020204" pitchFamily="34" charset="0"/>
              </a:rPr>
              <a:t>Las recomendaciones específicas sobre la RCP varían en función de la edad del paciente y la causa del paro </a:t>
            </a:r>
            <a:r>
              <a:rPr lang="es-ES" sz="2800" dirty="0" smtClean="0">
                <a:solidFill>
                  <a:srgbClr val="202122"/>
                </a:solidFill>
                <a:latin typeface="Arial" panose="020B0604020202020204" pitchFamily="34" charset="0"/>
              </a:rPr>
              <a:t>cardíaco.</a:t>
            </a:r>
            <a:r>
              <a:rPr lang="es-ES" sz="2800" baseline="30000" dirty="0">
                <a:solidFill>
                  <a:srgbClr val="0645AD"/>
                </a:solidFill>
                <a:latin typeface="Arial" panose="020B0604020202020204" pitchFamily="34" charset="0"/>
              </a:rPr>
              <a:t> </a:t>
            </a:r>
            <a:r>
              <a:rPr lang="es-ES" sz="2800" dirty="0" smtClean="0">
                <a:solidFill>
                  <a:srgbClr val="202122"/>
                </a:solidFill>
                <a:latin typeface="Arial" panose="020B0604020202020204" pitchFamily="34" charset="0"/>
              </a:rPr>
              <a:t>Se </a:t>
            </a:r>
            <a:r>
              <a:rPr lang="es-ES" sz="2800" dirty="0">
                <a:solidFill>
                  <a:srgbClr val="202122"/>
                </a:solidFill>
                <a:latin typeface="Arial" panose="020B0604020202020204" pitchFamily="34" charset="0"/>
              </a:rPr>
              <a:t>ha demostrado que cuando la RCP es puesta en práctica por personas adiestradas en la técnica y se inicia al cabo de pocos minutos tras el paro cardíaco, estos procedimientos pueden ser eficaces en salvar vidas humanas.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2786561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9848" y="992776"/>
            <a:ext cx="10058400" cy="1515293"/>
          </a:xfrm>
        </p:spPr>
        <p:txBody>
          <a:bodyPr>
            <a:normAutofit fontScale="90000"/>
          </a:bodyPr>
          <a:lstStyle/>
          <a:p>
            <a:pPr marL="182880" lvl="0" indent="-182880">
              <a:spcBef>
                <a:spcPts val="1200"/>
              </a:spcBef>
            </a:pPr>
            <a:r>
              <a:rPr lang="es-ES" sz="2800" b="0" dirty="0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cs"/>
              </a:rPr>
              <a:t>La reanimación cardiopulmonar debe practicarse sobre </a:t>
            </a:r>
            <a:r>
              <a:rPr lang="es-ES" sz="2800" b="0" dirty="0" smtClean="0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cs"/>
              </a:rPr>
              <a:t>toda persona en </a:t>
            </a:r>
            <a:r>
              <a:rPr lang="es-ES" sz="2800" b="0" dirty="0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cs"/>
              </a:rPr>
              <a:t>parada cardiorrespiratoria, es decir:</a:t>
            </a:r>
            <a:r>
              <a:rPr lang="es-ES" sz="2000" b="0" dirty="0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cs"/>
              </a:rPr>
              <a:t/>
            </a:r>
            <a:br>
              <a:rPr lang="es-ES" sz="2000" b="0" dirty="0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cs"/>
              </a:rPr>
            </a:br>
            <a:endParaRPr lang="es-MX" dirty="0">
              <a:solidFill>
                <a:srgbClr val="7030A0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9848" y="2965268"/>
            <a:ext cx="10058400" cy="320693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s-ES" sz="2400" dirty="0" smtClean="0">
                <a:solidFill>
                  <a:srgbClr val="202122"/>
                </a:solidFill>
                <a:latin typeface="Arial" panose="020B0604020202020204" pitchFamily="34" charset="0"/>
              </a:rPr>
              <a:t>No 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responde: la persona no se mueve espontáneamente, no reacciona ni al tacto ni a la </a:t>
            </a:r>
            <a:r>
              <a:rPr lang="es-ES" sz="2400" dirty="0" smtClean="0">
                <a:solidFill>
                  <a:srgbClr val="202122"/>
                </a:solidFill>
                <a:latin typeface="Arial" panose="020B0604020202020204" pitchFamily="34" charset="0"/>
              </a:rPr>
              <a:t>voz</a:t>
            </a:r>
            <a:endParaRPr lang="es-ES" sz="2400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No respira: no se observa ningún movimiento respiratorio.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Ante la duda, inicie compresiones cardíacas.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20576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82880" lvl="0" indent="-182880">
              <a:spcBef>
                <a:spcPts val="1200"/>
              </a:spcBef>
            </a:pPr>
            <a:r>
              <a:rPr lang="es-ES" sz="3200" b="0" dirty="0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+mn-cs"/>
              </a:rPr>
              <a:t>Se recomienda que todo paciente en paro cardíaco reciba reanimación, a menos que:</a:t>
            </a:r>
            <a:r>
              <a:rPr lang="es-ES" sz="2000" b="0" dirty="0">
                <a:solidFill>
                  <a:srgbClr val="202122"/>
                </a:solidFill>
                <a:latin typeface="Arial" panose="020B0604020202020204" pitchFamily="34" charset="0"/>
                <a:ea typeface="+mn-ea"/>
                <a:cs typeface="+mn-cs"/>
              </a:rPr>
              <a:t/>
            </a:r>
            <a:br>
              <a:rPr lang="es-ES" sz="2000" b="0" dirty="0">
                <a:solidFill>
                  <a:srgbClr val="202122"/>
                </a:solidFill>
                <a:latin typeface="Arial" panose="020B0604020202020204" pitchFamily="34" charset="0"/>
                <a:ea typeface="+mn-ea"/>
                <a:cs typeface="+mn-cs"/>
              </a:rPr>
            </a:b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s-ES" sz="2400" dirty="0" smtClean="0">
                <a:solidFill>
                  <a:srgbClr val="202122"/>
                </a:solidFill>
                <a:latin typeface="Arial" panose="020B0604020202020204" pitchFamily="34" charset="0"/>
              </a:rPr>
              <a:t>La 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víctima tenga una instrucción válida de no ser </a:t>
            </a:r>
            <a:r>
              <a:rPr lang="es-ES" sz="2400" dirty="0" smtClean="0">
                <a:solidFill>
                  <a:srgbClr val="202122"/>
                </a:solidFill>
                <a:latin typeface="Arial" panose="020B0604020202020204" pitchFamily="34" charset="0"/>
              </a:rPr>
              <a:t>reanimado.</a:t>
            </a:r>
            <a:endParaRPr lang="es-ES" sz="2400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>
              <a:buFont typeface="+mj-lt"/>
              <a:buAutoNum type="arabicPeriod"/>
            </a:pP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La víctima presenta signos de muerte irreversible como el </a:t>
            </a:r>
            <a:r>
              <a:rPr lang="es-ES" sz="2400" dirty="0">
                <a:solidFill>
                  <a:srgbClr val="0645AD"/>
                </a:solidFill>
                <a:latin typeface="Arial" panose="020B0604020202020204" pitchFamily="34" charset="0"/>
                <a:hlinkClick r:id="rId2" tooltip="Rigor mortis"/>
              </a:rPr>
              <a:t>rigor mortis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 o livideces en sitios de </a:t>
            </a:r>
            <a:r>
              <a:rPr lang="es-ES" sz="2400" dirty="0" smtClean="0">
                <a:solidFill>
                  <a:srgbClr val="202122"/>
                </a:solidFill>
                <a:latin typeface="Arial" panose="020B0604020202020204" pitchFamily="34" charset="0"/>
              </a:rPr>
              <a:t>declive.</a:t>
            </a:r>
            <a:endParaRPr lang="es-ES" sz="2400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>
              <a:buFont typeface="+mj-lt"/>
              <a:buAutoNum type="arabicPeriod"/>
            </a:pP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No se pueda esperar un beneficio fisiológico, dado que las funciones vitales de la víctima se han deteriorado a pesar de un tratamiento máximo para condiciones como el </a:t>
            </a:r>
            <a:r>
              <a:rPr lang="es-ES" sz="2400" dirty="0">
                <a:solidFill>
                  <a:srgbClr val="0645AD"/>
                </a:solidFill>
                <a:latin typeface="Arial" panose="020B0604020202020204" pitchFamily="34" charset="0"/>
                <a:hlinkClick r:id="rId3" tooltip="Choque séptico"/>
              </a:rPr>
              <a:t>choque séptico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 o </a:t>
            </a:r>
            <a:r>
              <a:rPr lang="es-ES" sz="2400" dirty="0">
                <a:solidFill>
                  <a:srgbClr val="0645AD"/>
                </a:solidFill>
                <a:latin typeface="Arial" panose="020B0604020202020204" pitchFamily="34" charset="0"/>
                <a:hlinkClick r:id="rId4" tooltip="Choque cardiogénico"/>
              </a:rPr>
              <a:t>cardiogénico</a:t>
            </a:r>
            <a:r>
              <a:rPr lang="es-ES" sz="2400" dirty="0">
                <a:solidFill>
                  <a:srgbClr val="202122"/>
                </a:solidFill>
                <a:latin typeface="Arial" panose="020B0604020202020204" pitchFamily="34" charset="0"/>
              </a:rPr>
              <a:t> </a:t>
            </a:r>
            <a:r>
              <a:rPr lang="es-ES" sz="2400" dirty="0" smtClean="0">
                <a:solidFill>
                  <a:srgbClr val="202122"/>
                </a:solidFill>
                <a:latin typeface="Arial" panose="020B0604020202020204" pitchFamily="34" charset="0"/>
              </a:rPr>
              <a:t>progresivos.</a:t>
            </a:r>
            <a:endParaRPr lang="es-ES" sz="2400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19085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3600" dirty="0" smtClean="0"/>
              <a:t>RECUERDA TOCARLO Y HABLARLE ANTES DE APLICAR EL RCP</a:t>
            </a:r>
            <a:endParaRPr lang="es-MX" sz="3600" dirty="0"/>
          </a:p>
        </p:txBody>
      </p:sp>
      <p:pic>
        <p:nvPicPr>
          <p:cNvPr id="6" name="EftPlut10xs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978331" y="2468880"/>
            <a:ext cx="6230983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91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po de madera">
  <a:themeElements>
    <a:clrScheme name="Wood Type">
      <a:dk1>
        <a:sysClr val="windowText" lastClr="000000"/>
      </a:dk1>
      <a:lt1>
        <a:sysClr val="window" lastClr="FFFFFF"/>
      </a:lt1>
      <a:dk2>
        <a:srgbClr val="84ACB6"/>
      </a:dk2>
      <a:lt2>
        <a:srgbClr val="EBE9DD"/>
      </a:lt2>
      <a:accent1>
        <a:srgbClr val="6F8183"/>
      </a:accent1>
      <a:accent2>
        <a:srgbClr val="967E96"/>
      </a:accent2>
      <a:accent3>
        <a:srgbClr val="CCC893"/>
      </a:accent3>
      <a:accent4>
        <a:srgbClr val="A54D74"/>
      </a:accent4>
      <a:accent5>
        <a:srgbClr val="949C6B"/>
      </a:accent5>
      <a:accent6>
        <a:srgbClr val="766A50"/>
      </a:accent6>
      <a:hlink>
        <a:srgbClr val="CC6600"/>
      </a:hlink>
      <a:folHlink>
        <a:srgbClr val="777777"/>
      </a:folHlink>
    </a:clrScheme>
    <a:fontScheme name="Wood Type">
      <a:majorFont>
        <a:latin typeface="Century Gothic" panose="020B0502020202020204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man Old Style" panose="02050604050505020204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8E89CD47-BF55-4DDE-B823-2283AA7E76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TM03090434[[fn=Letras en madera]]</Template>
  <TotalTime>156</TotalTime>
  <Words>486</Words>
  <Application>Microsoft Office PowerPoint</Application>
  <PresentationFormat>Panorámica</PresentationFormat>
  <Paragraphs>61</Paragraphs>
  <Slides>32</Slides>
  <Notes>0</Notes>
  <HiddenSlides>0</HiddenSlides>
  <MMClips>2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7" baseType="lpstr">
      <vt:lpstr>Arial</vt:lpstr>
      <vt:lpstr>Bookman Old Style</vt:lpstr>
      <vt:lpstr>Century Gothic</vt:lpstr>
      <vt:lpstr>Wingdings</vt:lpstr>
      <vt:lpstr>Tipo de madera</vt:lpstr>
      <vt:lpstr>PRIMEROS AUXILIOS         SESION 18</vt:lpstr>
      <vt:lpstr>OBJETIVO</vt:lpstr>
      <vt:lpstr>REANIMACION CARDIOPULMONAR</vt:lpstr>
      <vt:lpstr>COMPONENTES EN LA RCP</vt:lpstr>
      <vt:lpstr>SIMULACRO DE RCP CON UN MANIQUI</vt:lpstr>
      <vt:lpstr>APLICAR LA REANIMACION LO ANTES POSIBLE</vt:lpstr>
      <vt:lpstr>La reanimación cardiopulmonar debe practicarse sobre toda persona en parada cardiorrespiratoria, es decir: </vt:lpstr>
      <vt:lpstr>Se recomienda que todo paciente en paro cardíaco reciba reanimación, a menos que: </vt:lpstr>
      <vt:lpstr>RECUERDA TOCARLO Y HABLARLE ANTES DE APLICAR EL RCP</vt:lpstr>
      <vt:lpstr>BUSACR LAS FUNCIONES VITALES EN EL INDIVIDUO</vt:lpstr>
      <vt:lpstr>COMPRESIONES EN RCP</vt:lpstr>
      <vt:lpstr>R  C  P</vt:lpstr>
      <vt:lpstr>RCP: REANIMACION CARDIOPULMONAR</vt:lpstr>
      <vt:lpstr>30 COMPRESIONES Y 2 VENTILACIONES</vt:lpstr>
      <vt:lpstr>TOTAL DE 120 C0MPRESIONES</vt:lpstr>
      <vt:lpstr>VENTILACIONES</vt:lpstr>
      <vt:lpstr>EN LAS VENTILACIONES</vt:lpstr>
      <vt:lpstr>TOTAL DE COMPRESIONES</vt:lpstr>
      <vt:lpstr>SE BUSCA REANIMAR LOS VENTRICULOS EN EL CORAZON</vt:lpstr>
      <vt:lpstr>Presentación de PowerPoint</vt:lpstr>
      <vt:lpstr>COMPRESIONES CARDIACAS</vt:lpstr>
      <vt:lpstr>PREPARACION PARA UN RCP</vt:lpstr>
      <vt:lpstr>¿QUE SE COMPRIME?</vt:lpstr>
      <vt:lpstr>LUGAR DURO O RIGIDO</vt:lpstr>
      <vt:lpstr>TABLA RIGIDA O DE INMOVILIDAD</vt:lpstr>
      <vt:lpstr>Presentación de PowerPoint</vt:lpstr>
      <vt:lpstr>DESFIFRILADOR</vt:lpstr>
      <vt:lpstr>YA HAY PORTATILES</vt:lpstr>
      <vt:lpstr>ELETRODOS DE DESFIBRILADOR PORTATIL</vt:lpstr>
      <vt:lpstr>POSICION DE RECUPERACION </vt:lpstr>
      <vt:lpstr>Presentación de PowerPoint</vt:lpstr>
      <vt:lpstr>CORAZON DE AMOR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PRIMEROS AUXILIOS         SESION 18</dc:title>
  <dc:creator>Docente</dc:creator>
  <cp:lastModifiedBy>Docente</cp:lastModifiedBy>
  <cp:revision>14</cp:revision>
  <dcterms:created xsi:type="dcterms:W3CDTF">2022-03-30T15:40:39Z</dcterms:created>
  <dcterms:modified xsi:type="dcterms:W3CDTF">2022-04-01T18:11:09Z</dcterms:modified>
</cp:coreProperties>
</file>