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9" r:id="rId14"/>
    <p:sldId id="272" r:id="rId15"/>
    <p:sldId id="270" r:id="rId16"/>
    <p:sldId id="271" r:id="rId17"/>
    <p:sldId id="275" r:id="rId18"/>
    <p:sldId id="273" r:id="rId19"/>
    <p:sldId id="274" r:id="rId20"/>
    <p:sldId id="276" r:id="rId21"/>
    <p:sldId id="277" r:id="rId22"/>
    <p:sldId id="278" r:id="rId23"/>
    <p:sldId id="279" r:id="rId24"/>
    <p:sldId id="280" r:id="rId25"/>
    <p:sldId id="281" r:id="rId26"/>
    <p:sldId id="282" r:id="rId27"/>
    <p:sldId id="283" r:id="rId28"/>
    <p:sldId id="264"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DDA51639-B2D6-4652-B8C3-1B4C224A7BAF}" type="datetimeFigureOut">
              <a:rPr lang="en-US" dirty="0"/>
              <a:t>3/30/2022</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dirty="0"/>
              <a:pPr/>
              <a:t>‹Nº›</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dirty="0"/>
              <a:t>3/30/2022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dirty="0"/>
              <a:t>3/30/2022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82FF5DD9-2C52-442D-92E2-8072C0C3D7CD}" type="datetimeFigureOut">
              <a:rPr lang="en-US" dirty="0"/>
              <a:t>3/30/2022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44961B7-6B89-48AB-966F-622E2788EECC}" type="datetimeFigureOut">
              <a:rPr lang="en-US" dirty="0"/>
              <a:t>3/30/2022</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dirty="0"/>
              <a:t>‹Nº›</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dirty="0"/>
              <a:t>3/30/2022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dirty="0"/>
              <a:t>3/30/2022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dirty="0"/>
              <a:t>3/30/2022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dirty="0"/>
              <a:t>3/30/2022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8" name="Date Placeholder 7"/>
          <p:cNvSpPr>
            <a:spLocks noGrp="1"/>
          </p:cNvSpPr>
          <p:nvPr>
            <p:ph type="dt" sz="half" idx="10"/>
          </p:nvPr>
        </p:nvSpPr>
        <p:spPr/>
        <p:txBody>
          <a:bodyPr/>
          <a:lstStyle/>
          <a:p>
            <a:fld id="{1CF131DD-A141-4471-BCF9-C6073EDD7E20}" type="datetimeFigureOut">
              <a:rPr lang="en-US" dirty="0"/>
              <a:t>3/30/2022</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dirty="0"/>
              <a:pPr/>
              <a:t>‹Nº›</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AB334A90-EB03-42F3-8859-2C2B2724C058}" type="datetimeFigureOut">
              <a:rPr lang="en-US" dirty="0"/>
              <a:t>3/30/2022</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FAB73BC-B049-4115-A692-8D63A059BFB8}" type="slidenum">
              <a:rPr lang="en-US" dirty="0"/>
              <a:pPr/>
              <a:t>‹Nº›</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BC48EC7-AF6A-48D3-8284-14BACBEBDD84}" type="datetimeFigureOut">
              <a:rPr lang="en-US" dirty="0"/>
              <a:t>3/30/2022</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medlineplus.gov/spanish/healthcheckup.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cuentocolectivo.com/donde-no-hay-cabida-para-la-emocion/" TargetMode="External"/><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emssolutionsint.blogspot.com/2016/08/como-llama-al-numero-local-de.html" TargetMode="External"/><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primerauxiliio.blogspot.com/" TargetMode="External"/><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tecnicasenenfermeria.blogspot.com/2011/02/crisis-convulsivas-que-hago.html" TargetMode="External"/><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mis30diarios.blogspot.com/2017/02/los-primeros-auxilios.html" TargetMode="External"/><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commons.wikimedia.org/wiki/File:Botiqu%C3%ADn_de_primeros_auxilios_en_una_bolsa_herm%C3%A9tica,_Madrid,_Espa%C3%B1a,_2015.JPG" TargetMode="External"/><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lapantera-ribadesella.blogspot.com/2015/11/taller-primeros-auxilios.html"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enfermeriabuenosaires.com/etapa-final-de-la-vida-efv/" TargetMode="External"/><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atareao.es/software/utilidades/los-signos-vitales-de-tu-equipo-en-ubuntu/" TargetMode="External"/><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enfermeriabuenosaires.com/control-de-signos-vitales/" TargetMode="External"/><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s/photos/estetoscopio-m%C3%A9dica-de-salud-m%C3%A9dico-2617700/" TargetMode="External"/><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F9C654F-6149-492F-A590-3F4A443442F7}"/>
              </a:ext>
            </a:extLst>
          </p:cNvPr>
          <p:cNvSpPr>
            <a:spLocks noGrp="1"/>
          </p:cNvSpPr>
          <p:nvPr>
            <p:ph type="ctrTitle"/>
          </p:nvPr>
        </p:nvSpPr>
        <p:spPr>
          <a:xfrm>
            <a:off x="1561708" y="1847850"/>
            <a:ext cx="9068586" cy="2834213"/>
          </a:xfrm>
        </p:spPr>
        <p:txBody>
          <a:bodyPr/>
          <a:lstStyle/>
          <a:p>
            <a:r>
              <a:rPr lang="es-MX" sz="4800" dirty="0"/>
              <a:t>PRIMEROS AUXILIOS BASICOS</a:t>
            </a:r>
            <a:br>
              <a:rPr lang="es-MX" sz="4800" dirty="0"/>
            </a:br>
            <a:r>
              <a:rPr lang="es-MX" sz="4800" dirty="0"/>
              <a:t/>
            </a:r>
            <a:br>
              <a:rPr lang="es-MX" sz="4800" dirty="0"/>
            </a:br>
            <a:r>
              <a:rPr lang="es-MX" sz="4800" dirty="0"/>
              <a:t>SESION N0. 8 </a:t>
            </a:r>
            <a:br>
              <a:rPr lang="es-MX" sz="4800" dirty="0"/>
            </a:br>
            <a:endParaRPr lang="es-MX" sz="4800" dirty="0"/>
          </a:p>
        </p:txBody>
      </p:sp>
      <p:sp>
        <p:nvSpPr>
          <p:cNvPr id="3" name="Subtítulo 2">
            <a:extLst>
              <a:ext uri="{FF2B5EF4-FFF2-40B4-BE49-F238E27FC236}">
                <a16:creationId xmlns:a16="http://schemas.microsoft.com/office/drawing/2014/main" id="{6D3F3D76-FC77-4241-8813-BA110B762DE8}"/>
              </a:ext>
            </a:extLst>
          </p:cNvPr>
          <p:cNvSpPr>
            <a:spLocks noGrp="1"/>
          </p:cNvSpPr>
          <p:nvPr>
            <p:ph type="subTitle" idx="1"/>
          </p:nvPr>
        </p:nvSpPr>
        <p:spPr>
          <a:xfrm>
            <a:off x="1559444" y="4305300"/>
            <a:ext cx="9070848" cy="908044"/>
          </a:xfrm>
        </p:spPr>
        <p:txBody>
          <a:bodyPr>
            <a:normAutofit/>
          </a:bodyPr>
          <a:lstStyle/>
          <a:p>
            <a:r>
              <a:rPr lang="es-MX" sz="3200" b="1" i="1" dirty="0"/>
              <a:t>SIGNOS VITALES</a:t>
            </a:r>
          </a:p>
        </p:txBody>
      </p:sp>
    </p:spTree>
    <p:extLst>
      <p:ext uri="{BB962C8B-B14F-4D97-AF65-F5344CB8AC3E}">
        <p14:creationId xmlns:p14="http://schemas.microsoft.com/office/powerpoint/2010/main" val="1161111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5BA14781-642A-47E8-9ABB-6DBA32E99EE7}"/>
              </a:ext>
            </a:extLst>
          </p:cNvPr>
          <p:cNvSpPr>
            <a:spLocks noGrp="1"/>
          </p:cNvSpPr>
          <p:nvPr>
            <p:ph idx="1"/>
          </p:nvPr>
        </p:nvSpPr>
        <p:spPr/>
        <p:txBody>
          <a:bodyPr>
            <a:normAutofit/>
          </a:bodyPr>
          <a:lstStyle/>
          <a:p>
            <a:r>
              <a:rPr lang="es-MX" sz="3200" dirty="0"/>
              <a:t>UNA PERSONA VIVE CUANDO EXISTEN LOS SIGNOS VITALES</a:t>
            </a:r>
          </a:p>
          <a:p>
            <a:endParaRPr lang="es-MX" sz="3200" dirty="0"/>
          </a:p>
          <a:p>
            <a:r>
              <a:rPr lang="es-MX" sz="3200" dirty="0"/>
              <a:t>UNA PERSONA MUERE CUANDO DESAPARECEN LOS SIGNOS VITALES</a:t>
            </a:r>
          </a:p>
        </p:txBody>
      </p:sp>
    </p:spTree>
    <p:extLst>
      <p:ext uri="{BB962C8B-B14F-4D97-AF65-F5344CB8AC3E}">
        <p14:creationId xmlns:p14="http://schemas.microsoft.com/office/powerpoint/2010/main" val="1407745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32B407-FEDE-4412-A793-7F3E1ADDE306}"/>
              </a:ext>
            </a:extLst>
          </p:cNvPr>
          <p:cNvSpPr>
            <a:spLocks noGrp="1"/>
          </p:cNvSpPr>
          <p:nvPr>
            <p:ph type="title"/>
          </p:nvPr>
        </p:nvSpPr>
        <p:spPr/>
        <p:txBody>
          <a:bodyPr>
            <a:normAutofit fontScale="90000"/>
          </a:bodyPr>
          <a:lstStyle/>
          <a:p>
            <a:r>
              <a:rPr lang="es-MX" dirty="0"/>
              <a:t>LOS SIGNOS VITALES  SEGÚN LA OMS</a:t>
            </a:r>
          </a:p>
        </p:txBody>
      </p:sp>
      <p:sp>
        <p:nvSpPr>
          <p:cNvPr id="3" name="Marcador de contenido 2">
            <a:extLst>
              <a:ext uri="{FF2B5EF4-FFF2-40B4-BE49-F238E27FC236}">
                <a16:creationId xmlns:a16="http://schemas.microsoft.com/office/drawing/2014/main" id="{2C58D622-E349-4A3F-A1F8-585DC273B5DE}"/>
              </a:ext>
            </a:extLst>
          </p:cNvPr>
          <p:cNvSpPr>
            <a:spLocks noGrp="1"/>
          </p:cNvSpPr>
          <p:nvPr>
            <p:ph idx="1"/>
          </p:nvPr>
        </p:nvSpPr>
        <p:spPr/>
        <p:txBody>
          <a:bodyPr/>
          <a:lstStyle/>
          <a:p>
            <a:pPr algn="l">
              <a:buFont typeface="Arial" panose="020B0604020202020204" pitchFamily="34" charset="0"/>
              <a:buChar char="•"/>
            </a:pPr>
            <a:r>
              <a:rPr lang="es-MX" sz="3200" b="0" i="0" dirty="0">
                <a:solidFill>
                  <a:srgbClr val="202124"/>
                </a:solidFill>
                <a:effectLst/>
                <a:latin typeface="arial" panose="020B0604020202020204" pitchFamily="34" charset="0"/>
              </a:rPr>
              <a:t>La presión arterial, que mide la fuerza de la sangre contra las paredes de las arterias. ...</a:t>
            </a:r>
          </a:p>
          <a:p>
            <a:pPr algn="l">
              <a:buFont typeface="Arial" panose="020B0604020202020204" pitchFamily="34" charset="0"/>
              <a:buChar char="•"/>
            </a:pPr>
            <a:r>
              <a:rPr lang="es-MX" sz="3200" b="0" i="0" dirty="0">
                <a:solidFill>
                  <a:srgbClr val="202124"/>
                </a:solidFill>
                <a:effectLst/>
                <a:latin typeface="arial" panose="020B0604020202020204" pitchFamily="34" charset="0"/>
              </a:rPr>
              <a:t>La frecuencia cardiaca o pulso, que mide la velocidad con la que su corazón late. ...</a:t>
            </a:r>
          </a:p>
          <a:p>
            <a:pPr algn="l">
              <a:buFont typeface="Arial" panose="020B0604020202020204" pitchFamily="34" charset="0"/>
              <a:buChar char="•"/>
            </a:pPr>
            <a:r>
              <a:rPr lang="es-MX" sz="3200" b="0" i="0" dirty="0">
                <a:solidFill>
                  <a:srgbClr val="202124"/>
                </a:solidFill>
                <a:effectLst/>
                <a:latin typeface="arial" panose="020B0604020202020204" pitchFamily="34" charset="0"/>
              </a:rPr>
              <a:t>La frecuencia respiratoria, que mide su respiración. ...</a:t>
            </a:r>
          </a:p>
          <a:p>
            <a:pPr algn="l">
              <a:buFont typeface="Arial" panose="020B0604020202020204" pitchFamily="34" charset="0"/>
              <a:buChar char="•"/>
            </a:pPr>
            <a:r>
              <a:rPr lang="es-MX" sz="3200" b="0" i="0" dirty="0">
                <a:solidFill>
                  <a:srgbClr val="202124"/>
                </a:solidFill>
                <a:effectLst/>
                <a:latin typeface="arial" panose="020B0604020202020204" pitchFamily="34" charset="0"/>
              </a:rPr>
              <a:t>La temperatura, que mide qué tan caliente está su cuerpo.</a:t>
            </a:r>
          </a:p>
          <a:p>
            <a:pPr marL="0" indent="0">
              <a:buNone/>
            </a:pPr>
            <a:endParaRPr lang="es-MX" dirty="0"/>
          </a:p>
        </p:txBody>
      </p:sp>
    </p:spTree>
    <p:extLst>
      <p:ext uri="{BB962C8B-B14F-4D97-AF65-F5344CB8AC3E}">
        <p14:creationId xmlns:p14="http://schemas.microsoft.com/office/powerpoint/2010/main" val="3085972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DDB4FA1D-178D-4470-B02A-2D7DD17BDED4}"/>
              </a:ext>
            </a:extLst>
          </p:cNvPr>
          <p:cNvSpPr>
            <a:spLocks noGrp="1"/>
          </p:cNvSpPr>
          <p:nvPr>
            <p:ph idx="1"/>
          </p:nvPr>
        </p:nvSpPr>
        <p:spPr>
          <a:xfrm>
            <a:off x="1066800" y="895350"/>
            <a:ext cx="10058400" cy="5139690"/>
          </a:xfrm>
        </p:spPr>
        <p:txBody>
          <a:bodyPr/>
          <a:lstStyle/>
          <a:p>
            <a:pPr marL="0" indent="0" algn="l">
              <a:buNone/>
            </a:pPr>
            <a:r>
              <a:rPr lang="es-MX" sz="4000" b="0" i="1" dirty="0">
                <a:solidFill>
                  <a:srgbClr val="202124"/>
                </a:solidFill>
                <a:effectLst/>
                <a:latin typeface="arial" panose="020B0604020202020204" pitchFamily="34" charset="0"/>
              </a:rPr>
              <a:t>¿Qué signo vital es el más importante?</a:t>
            </a:r>
          </a:p>
          <a:p>
            <a:pPr marL="0" indent="0" algn="l">
              <a:buNone/>
            </a:pPr>
            <a:endParaRPr lang="es-MX" sz="3200" b="0" i="0" dirty="0">
              <a:solidFill>
                <a:srgbClr val="202124"/>
              </a:solidFill>
              <a:effectLst/>
              <a:latin typeface="arial" panose="020B0604020202020204" pitchFamily="34" charset="0"/>
            </a:endParaRPr>
          </a:p>
          <a:p>
            <a:pPr marL="0" indent="0" algn="l">
              <a:buNone/>
            </a:pPr>
            <a:r>
              <a:rPr lang="es-MX" sz="3600" b="0" i="0" dirty="0">
                <a:solidFill>
                  <a:srgbClr val="202124"/>
                </a:solidFill>
                <a:effectLst/>
                <a:latin typeface="arial" panose="020B0604020202020204" pitchFamily="34" charset="0"/>
              </a:rPr>
              <a:t>La temperatura es la constante </a:t>
            </a:r>
            <a:r>
              <a:rPr lang="es-MX" sz="3600" b="1" i="0" dirty="0">
                <a:solidFill>
                  <a:srgbClr val="202124"/>
                </a:solidFill>
                <a:effectLst/>
                <a:latin typeface="arial" panose="020B0604020202020204" pitchFamily="34" charset="0"/>
              </a:rPr>
              <a:t>vital</a:t>
            </a:r>
            <a:r>
              <a:rPr lang="es-MX" sz="3600" b="0" i="0" dirty="0">
                <a:solidFill>
                  <a:srgbClr val="202124"/>
                </a:solidFill>
                <a:effectLst/>
                <a:latin typeface="arial" panose="020B0604020202020204" pitchFamily="34" charset="0"/>
              </a:rPr>
              <a:t> con la que </a:t>
            </a:r>
            <a:r>
              <a:rPr lang="es-MX" sz="3600" b="1" i="0" dirty="0">
                <a:solidFill>
                  <a:srgbClr val="202124"/>
                </a:solidFill>
                <a:effectLst/>
                <a:latin typeface="arial" panose="020B0604020202020204" pitchFamily="34" charset="0"/>
              </a:rPr>
              <a:t>más</a:t>
            </a:r>
            <a:r>
              <a:rPr lang="es-MX" sz="3600" b="0" i="0" dirty="0">
                <a:solidFill>
                  <a:srgbClr val="202124"/>
                </a:solidFill>
                <a:effectLst/>
                <a:latin typeface="arial" panose="020B0604020202020204" pitchFamily="34" charset="0"/>
              </a:rPr>
              <a:t> familiarizados estamos. Se puede tomar la temperatura en distintas partes del cuerpo, aunque normalmente realizamos la medición axilar</a:t>
            </a:r>
          </a:p>
          <a:p>
            <a:pPr marL="0" indent="0">
              <a:buNone/>
            </a:pPr>
            <a:endParaRPr lang="es-MX" sz="3200" dirty="0"/>
          </a:p>
        </p:txBody>
      </p:sp>
    </p:spTree>
    <p:extLst>
      <p:ext uri="{BB962C8B-B14F-4D97-AF65-F5344CB8AC3E}">
        <p14:creationId xmlns:p14="http://schemas.microsoft.com/office/powerpoint/2010/main" val="1792583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2C5E76-328A-4DEB-9A41-5FCD15016008}"/>
              </a:ext>
            </a:extLst>
          </p:cNvPr>
          <p:cNvSpPr>
            <a:spLocks noGrp="1"/>
          </p:cNvSpPr>
          <p:nvPr>
            <p:ph type="title"/>
          </p:nvPr>
        </p:nvSpPr>
        <p:spPr/>
        <p:txBody>
          <a:bodyPr>
            <a:normAutofit/>
          </a:bodyPr>
          <a:lstStyle/>
          <a:p>
            <a:pPr algn="ctr"/>
            <a:r>
              <a:rPr lang="es-MX" dirty="0"/>
              <a:t>Monitoreo de los signos vitales</a:t>
            </a:r>
          </a:p>
        </p:txBody>
      </p:sp>
      <p:pic>
        <p:nvPicPr>
          <p:cNvPr id="4" name="Marcador de contenido 3">
            <a:extLst>
              <a:ext uri="{FF2B5EF4-FFF2-40B4-BE49-F238E27FC236}">
                <a16:creationId xmlns:a16="http://schemas.microsoft.com/office/drawing/2014/main" id="{CC176E6F-4C8C-468D-96A9-4210D2D50727}"/>
              </a:ext>
            </a:extLst>
          </p:cNvPr>
          <p:cNvPicPr>
            <a:picLocks noGrp="1" noChangeAspect="1"/>
          </p:cNvPicPr>
          <p:nvPr>
            <p:ph idx="1"/>
          </p:nvPr>
        </p:nvPicPr>
        <p:blipFill>
          <a:blip r:embed="rId2"/>
          <a:stretch>
            <a:fillRect/>
          </a:stretch>
        </p:blipFill>
        <p:spPr>
          <a:xfrm>
            <a:off x="1066800" y="2497931"/>
            <a:ext cx="10058400" cy="3143250"/>
          </a:xfrm>
          <a:prstGeom prst="rect">
            <a:avLst/>
          </a:prstGeom>
        </p:spPr>
      </p:pic>
    </p:spTree>
    <p:extLst>
      <p:ext uri="{BB962C8B-B14F-4D97-AF65-F5344CB8AC3E}">
        <p14:creationId xmlns:p14="http://schemas.microsoft.com/office/powerpoint/2010/main" val="6456402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08B98D-1ED7-4A56-A326-122805932DBD}"/>
              </a:ext>
            </a:extLst>
          </p:cNvPr>
          <p:cNvSpPr>
            <a:spLocks noGrp="1"/>
          </p:cNvSpPr>
          <p:nvPr>
            <p:ph type="title"/>
          </p:nvPr>
        </p:nvSpPr>
        <p:spPr/>
        <p:txBody>
          <a:bodyPr>
            <a:normAutofit fontScale="90000"/>
          </a:bodyPr>
          <a:lstStyle/>
          <a:p>
            <a:r>
              <a:rPr lang="es-MX" dirty="0"/>
              <a:t>Monitoreo en presión arterial y pulso</a:t>
            </a:r>
          </a:p>
        </p:txBody>
      </p:sp>
      <p:pic>
        <p:nvPicPr>
          <p:cNvPr id="4" name="Marcador de contenido 3">
            <a:extLst>
              <a:ext uri="{FF2B5EF4-FFF2-40B4-BE49-F238E27FC236}">
                <a16:creationId xmlns:a16="http://schemas.microsoft.com/office/drawing/2014/main" id="{2598B47F-2C9A-41F5-BF8F-9E946D1F2241}"/>
              </a:ext>
            </a:extLst>
          </p:cNvPr>
          <p:cNvPicPr>
            <a:picLocks noGrp="1" noChangeAspect="1"/>
          </p:cNvPicPr>
          <p:nvPr>
            <p:ph idx="1"/>
          </p:nvPr>
        </p:nvPicPr>
        <p:blipFill>
          <a:blip r:embed="rId2"/>
          <a:stretch>
            <a:fillRect/>
          </a:stretch>
        </p:blipFill>
        <p:spPr>
          <a:xfrm>
            <a:off x="1219200" y="2545556"/>
            <a:ext cx="9753600" cy="3048000"/>
          </a:xfrm>
          <a:prstGeom prst="rect">
            <a:avLst/>
          </a:prstGeom>
        </p:spPr>
      </p:pic>
    </p:spTree>
    <p:extLst>
      <p:ext uri="{BB962C8B-B14F-4D97-AF65-F5344CB8AC3E}">
        <p14:creationId xmlns:p14="http://schemas.microsoft.com/office/powerpoint/2010/main" val="31013312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B02C3BB0-4D77-4D8F-90C9-636558824A0E}"/>
              </a:ext>
            </a:extLst>
          </p:cNvPr>
          <p:cNvSpPr>
            <a:spLocks noGrp="1"/>
          </p:cNvSpPr>
          <p:nvPr>
            <p:ph idx="1"/>
          </p:nvPr>
        </p:nvSpPr>
        <p:spPr>
          <a:xfrm>
            <a:off x="1066800" y="1066800"/>
            <a:ext cx="10058400" cy="4968240"/>
          </a:xfrm>
        </p:spPr>
        <p:txBody>
          <a:bodyPr>
            <a:normAutofit/>
          </a:bodyPr>
          <a:lstStyle/>
          <a:p>
            <a:pPr marL="0" indent="0" algn="l">
              <a:buNone/>
            </a:pPr>
            <a:r>
              <a:rPr lang="es-MX" sz="4800" b="1" i="0" dirty="0">
                <a:solidFill>
                  <a:srgbClr val="FFFFFF"/>
                </a:solidFill>
                <a:effectLst/>
                <a:highlight>
                  <a:srgbClr val="FF0000"/>
                </a:highlight>
                <a:latin typeface="Open Sans" panose="020B0606030504020204" pitchFamily="34" charset="0"/>
              </a:rPr>
              <a:t>Constantes vitales:</a:t>
            </a:r>
          </a:p>
          <a:p>
            <a:pPr marL="0" indent="0" algn="l">
              <a:buNone/>
            </a:pPr>
            <a:endParaRPr lang="es-MX" sz="4800" b="1" dirty="0">
              <a:solidFill>
                <a:srgbClr val="FFFFFF"/>
              </a:solidFill>
              <a:highlight>
                <a:srgbClr val="FF0000"/>
              </a:highlight>
              <a:latin typeface="Open Sans" panose="020B0606030504020204" pitchFamily="34" charset="0"/>
            </a:endParaRPr>
          </a:p>
          <a:p>
            <a:pPr marL="0" indent="0" algn="l">
              <a:buNone/>
            </a:pPr>
            <a:r>
              <a:rPr lang="es-MX" sz="4800" b="1" i="0" dirty="0">
                <a:solidFill>
                  <a:srgbClr val="FFFFFF"/>
                </a:solidFill>
                <a:effectLst/>
                <a:highlight>
                  <a:srgbClr val="FF0000"/>
                </a:highlight>
                <a:latin typeface="Open Sans" panose="020B0606030504020204" pitchFamily="34" charset="0"/>
              </a:rPr>
              <a:t>Los signos vitales</a:t>
            </a:r>
          </a:p>
          <a:p>
            <a:pPr algn="l"/>
            <a:endParaRPr lang="es-MX" sz="4800" b="1" dirty="0">
              <a:solidFill>
                <a:srgbClr val="FFFFFF"/>
              </a:solidFill>
              <a:highlight>
                <a:srgbClr val="FF0000"/>
              </a:highlight>
              <a:latin typeface="Open Sans" panose="020B0606030504020204" pitchFamily="34" charset="0"/>
            </a:endParaRPr>
          </a:p>
          <a:p>
            <a:pPr marL="0" indent="0" algn="l">
              <a:buNone/>
            </a:pPr>
            <a:r>
              <a:rPr lang="es-MX" sz="4800" b="1" i="0" dirty="0">
                <a:solidFill>
                  <a:srgbClr val="FFFFFF"/>
                </a:solidFill>
                <a:effectLst/>
                <a:highlight>
                  <a:srgbClr val="FF0000"/>
                </a:highlight>
                <a:latin typeface="Open Sans" panose="020B0606030504020204" pitchFamily="34" charset="0"/>
              </a:rPr>
              <a:t> </a:t>
            </a:r>
            <a:endParaRPr lang="es-MX" dirty="0">
              <a:highlight>
                <a:srgbClr val="FF0000"/>
              </a:highlight>
            </a:endParaRPr>
          </a:p>
        </p:txBody>
      </p:sp>
    </p:spTree>
    <p:extLst>
      <p:ext uri="{BB962C8B-B14F-4D97-AF65-F5344CB8AC3E}">
        <p14:creationId xmlns:p14="http://schemas.microsoft.com/office/powerpoint/2010/main" val="1745081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3107AEAC-C0D8-42A0-A59D-E11BFBB5F3EC}"/>
              </a:ext>
            </a:extLst>
          </p:cNvPr>
          <p:cNvSpPr>
            <a:spLocks noGrp="1"/>
          </p:cNvSpPr>
          <p:nvPr>
            <p:ph idx="1"/>
          </p:nvPr>
        </p:nvSpPr>
        <p:spPr/>
        <p:txBody>
          <a:bodyPr/>
          <a:lstStyle/>
          <a:p>
            <a:pPr marL="0" indent="0">
              <a:buNone/>
            </a:pPr>
            <a:r>
              <a:rPr kumimoji="0" lang="es-MX" sz="4800" b="1" i="0" u="none" strike="noStrike" kern="1200" cap="none" spc="0" normalizeH="0" baseline="0" noProof="0" dirty="0">
                <a:ln>
                  <a:noFill/>
                </a:ln>
                <a:solidFill>
                  <a:srgbClr val="FFFFFF"/>
                </a:solidFill>
                <a:effectLst/>
                <a:highlight>
                  <a:srgbClr val="FF0000"/>
                </a:highlight>
                <a:uLnTx/>
                <a:uFillTx/>
                <a:latin typeface="Open Sans" panose="020B0606030504020204" pitchFamily="34" charset="0"/>
                <a:ea typeface="+mn-ea"/>
                <a:cs typeface="+mn-cs"/>
              </a:rPr>
              <a:t>¿Cómo entender las señales que nos envía nuestro cuerpo?</a:t>
            </a:r>
            <a:endParaRPr lang="es-MX" dirty="0"/>
          </a:p>
        </p:txBody>
      </p:sp>
    </p:spTree>
    <p:extLst>
      <p:ext uri="{BB962C8B-B14F-4D97-AF65-F5344CB8AC3E}">
        <p14:creationId xmlns:p14="http://schemas.microsoft.com/office/powerpoint/2010/main" val="843484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FC8DAA-5A16-4EF4-A56F-9F8EF15FBBFA}"/>
              </a:ext>
            </a:extLst>
          </p:cNvPr>
          <p:cNvSpPr>
            <a:spLocks noGrp="1"/>
          </p:cNvSpPr>
          <p:nvPr>
            <p:ph type="title"/>
          </p:nvPr>
        </p:nvSpPr>
        <p:spPr/>
        <p:txBody>
          <a:bodyPr>
            <a:normAutofit fontScale="90000"/>
          </a:bodyPr>
          <a:lstStyle/>
          <a:p>
            <a:r>
              <a:rPr lang="es-MX" dirty="0"/>
              <a:t>Las constantes de los signos vitales</a:t>
            </a:r>
          </a:p>
        </p:txBody>
      </p:sp>
      <p:sp>
        <p:nvSpPr>
          <p:cNvPr id="3" name="Marcador de contenido 2">
            <a:extLst>
              <a:ext uri="{FF2B5EF4-FFF2-40B4-BE49-F238E27FC236}">
                <a16:creationId xmlns:a16="http://schemas.microsoft.com/office/drawing/2014/main" id="{BED1F789-BB34-4007-8803-EEB30472936C}"/>
              </a:ext>
            </a:extLst>
          </p:cNvPr>
          <p:cNvSpPr>
            <a:spLocks noGrp="1"/>
          </p:cNvSpPr>
          <p:nvPr>
            <p:ph idx="1"/>
          </p:nvPr>
        </p:nvSpPr>
        <p:spPr/>
        <p:txBody>
          <a:bodyPr>
            <a:normAutofit/>
          </a:bodyPr>
          <a:lstStyle/>
          <a:p>
            <a:pPr marL="0" indent="0" algn="just">
              <a:buNone/>
            </a:pPr>
            <a:r>
              <a:rPr lang="es-MX" sz="2800" b="0" i="0" dirty="0">
                <a:solidFill>
                  <a:srgbClr val="7A7A7A"/>
                </a:solidFill>
                <a:effectLst/>
                <a:latin typeface="Open Sans" panose="020B0606030504020204" pitchFamily="34" charset="0"/>
              </a:rPr>
              <a:t>Las </a:t>
            </a:r>
            <a:r>
              <a:rPr lang="es-MX" sz="2800" b="1" i="0" dirty="0">
                <a:solidFill>
                  <a:srgbClr val="7A7A7A"/>
                </a:solidFill>
                <a:effectLst/>
                <a:latin typeface="Open Sans" panose="020B0606030504020204" pitchFamily="34" charset="0"/>
              </a:rPr>
              <a:t>constantes vitales</a:t>
            </a:r>
            <a:r>
              <a:rPr lang="es-MX" sz="2800" b="0" i="0" dirty="0">
                <a:solidFill>
                  <a:srgbClr val="7A7A7A"/>
                </a:solidFill>
                <a:effectLst/>
                <a:latin typeface="Open Sans" panose="020B0606030504020204" pitchFamily="34" charset="0"/>
              </a:rPr>
              <a:t> nos dan información sobre nuestro estado de salud. Estas son la tensión arterial, la frecuencia cardíaca, la frecuencia respiratoria, la saturación de oxígeno y la temperatura corporal. Estas constantes nos indicarán, dentro de unos parámetros marcados, si existe equilibrio en el organismo. En caso contrario, actúan como una alarma para la posterior detección de algún problema de salud.</a:t>
            </a:r>
            <a:endParaRPr lang="es-MX" sz="2800" dirty="0"/>
          </a:p>
        </p:txBody>
      </p:sp>
    </p:spTree>
    <p:extLst>
      <p:ext uri="{BB962C8B-B14F-4D97-AF65-F5344CB8AC3E}">
        <p14:creationId xmlns:p14="http://schemas.microsoft.com/office/powerpoint/2010/main" val="8261691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18C820-37CF-4465-889F-BE7D668E2945}"/>
              </a:ext>
            </a:extLst>
          </p:cNvPr>
          <p:cNvSpPr>
            <a:spLocks noGrp="1"/>
          </p:cNvSpPr>
          <p:nvPr>
            <p:ph type="title"/>
          </p:nvPr>
        </p:nvSpPr>
        <p:spPr/>
        <p:txBody>
          <a:bodyPr>
            <a:noAutofit/>
          </a:bodyPr>
          <a:lstStyle/>
          <a:p>
            <a:pPr marL="182880" marR="0" lvl="0" indent="-182880" defTabSz="914400" rtl="0" eaLnBrk="1" fontAlgn="auto" latinLnBrk="0" hangingPunct="1">
              <a:lnSpc>
                <a:spcPct val="100000"/>
              </a:lnSpc>
              <a:spcBef>
                <a:spcPts val="900"/>
              </a:spcBef>
              <a:spcAft>
                <a:spcPts val="0"/>
              </a:spcAft>
              <a:tabLst/>
              <a:defRPr/>
            </a:pPr>
            <a:r>
              <a:rPr kumimoji="0" lang="es-MX" sz="4400" b="0" i="0" u="none" strike="noStrike" kern="1200" cap="none" spc="0" normalizeH="0" baseline="0" noProof="0" dirty="0">
                <a:ln>
                  <a:noFill/>
                </a:ln>
                <a:solidFill>
                  <a:srgbClr val="7A7A7A"/>
                </a:solidFill>
                <a:effectLst/>
                <a:uLnTx/>
                <a:uFillTx/>
                <a:latin typeface="Open Sans" panose="020B0606030504020204" pitchFamily="34" charset="0"/>
                <a:ea typeface="+mn-ea"/>
                <a:cs typeface="+mn-cs"/>
              </a:rPr>
              <a:t>¿Cuáles son las constantes vitales?</a:t>
            </a:r>
            <a:br>
              <a:rPr kumimoji="0" lang="es-MX" sz="4400" b="0" i="0" u="none" strike="noStrike" kern="1200" cap="none" spc="0" normalizeH="0" baseline="0" noProof="0" dirty="0">
                <a:ln>
                  <a:noFill/>
                </a:ln>
                <a:solidFill>
                  <a:srgbClr val="7A7A7A"/>
                </a:solidFill>
                <a:effectLst/>
                <a:uLnTx/>
                <a:uFillTx/>
                <a:latin typeface="Open Sans" panose="020B0606030504020204" pitchFamily="34" charset="0"/>
                <a:ea typeface="+mn-ea"/>
                <a:cs typeface="+mn-cs"/>
              </a:rPr>
            </a:br>
            <a:endParaRPr lang="es-MX" sz="4400" dirty="0"/>
          </a:p>
        </p:txBody>
      </p:sp>
      <p:sp>
        <p:nvSpPr>
          <p:cNvPr id="3" name="Marcador de contenido 2">
            <a:extLst>
              <a:ext uri="{FF2B5EF4-FFF2-40B4-BE49-F238E27FC236}">
                <a16:creationId xmlns:a16="http://schemas.microsoft.com/office/drawing/2014/main" id="{3FA232AF-274F-4C5D-A505-4FBA1FB7C19D}"/>
              </a:ext>
            </a:extLst>
          </p:cNvPr>
          <p:cNvSpPr>
            <a:spLocks noGrp="1"/>
          </p:cNvSpPr>
          <p:nvPr>
            <p:ph idx="1"/>
          </p:nvPr>
        </p:nvSpPr>
        <p:spPr>
          <a:xfrm>
            <a:off x="1066800" y="2283486"/>
            <a:ext cx="10058400" cy="3931920"/>
          </a:xfrm>
        </p:spPr>
        <p:txBody>
          <a:bodyPr/>
          <a:lstStyle/>
          <a:p>
            <a:pPr marL="0" indent="0" algn="just">
              <a:buNone/>
            </a:pPr>
            <a:r>
              <a:rPr lang="es-MX" sz="3200" b="0" i="0" dirty="0">
                <a:solidFill>
                  <a:srgbClr val="7A7A7A"/>
                </a:solidFill>
                <a:effectLst/>
                <a:latin typeface="Open Sans" panose="020B0606030504020204" pitchFamily="34" charset="0"/>
              </a:rPr>
              <a:t>Monitorizar los </a:t>
            </a:r>
            <a:r>
              <a:rPr lang="es-MX" sz="3200" b="1" i="0" dirty="0">
                <a:solidFill>
                  <a:srgbClr val="7A7A7A"/>
                </a:solidFill>
                <a:effectLst/>
                <a:latin typeface="Open Sans" panose="020B0606030504020204" pitchFamily="34" charset="0"/>
              </a:rPr>
              <a:t>signos vitales</a:t>
            </a:r>
            <a:r>
              <a:rPr lang="es-MX" sz="3200" b="0" i="0" dirty="0">
                <a:solidFill>
                  <a:srgbClr val="7A7A7A"/>
                </a:solidFill>
                <a:effectLst/>
                <a:latin typeface="Open Sans" panose="020B0606030504020204" pitchFamily="34" charset="0"/>
              </a:rPr>
              <a:t> no son solo una herramienta clave para detectar precozmente alguna anomalía, sino para prevenir problemas de salud. Por ello. Ante cualquier síntoma fuera de lo normal, no dudes en consultar con tu médico de cabecera.</a:t>
            </a:r>
          </a:p>
          <a:p>
            <a:endParaRPr lang="es-MX" dirty="0"/>
          </a:p>
        </p:txBody>
      </p:sp>
    </p:spTree>
    <p:extLst>
      <p:ext uri="{BB962C8B-B14F-4D97-AF65-F5344CB8AC3E}">
        <p14:creationId xmlns:p14="http://schemas.microsoft.com/office/powerpoint/2010/main" val="2820171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C11ED9-0071-4FC2-9A85-A42FA4DE72FD}"/>
              </a:ext>
            </a:extLst>
          </p:cNvPr>
          <p:cNvSpPr>
            <a:spLocks noGrp="1"/>
          </p:cNvSpPr>
          <p:nvPr>
            <p:ph type="title"/>
          </p:nvPr>
        </p:nvSpPr>
        <p:spPr/>
        <p:txBody>
          <a:bodyPr>
            <a:normAutofit fontScale="90000"/>
          </a:bodyPr>
          <a:lstStyle/>
          <a:p>
            <a:r>
              <a:rPr lang="es-MX" dirty="0"/>
              <a:t>Los signos vitales como función del cuerpo.</a:t>
            </a:r>
          </a:p>
        </p:txBody>
      </p:sp>
      <p:sp>
        <p:nvSpPr>
          <p:cNvPr id="3" name="Marcador de contenido 2">
            <a:extLst>
              <a:ext uri="{FF2B5EF4-FFF2-40B4-BE49-F238E27FC236}">
                <a16:creationId xmlns:a16="http://schemas.microsoft.com/office/drawing/2014/main" id="{C9C5BA42-DC47-48E9-9B26-FD254991FDFD}"/>
              </a:ext>
            </a:extLst>
          </p:cNvPr>
          <p:cNvSpPr>
            <a:spLocks noGrp="1"/>
          </p:cNvSpPr>
          <p:nvPr>
            <p:ph idx="1"/>
          </p:nvPr>
        </p:nvSpPr>
        <p:spPr>
          <a:xfrm>
            <a:off x="1066800" y="2514600"/>
            <a:ext cx="10058400" cy="3520440"/>
          </a:xfrm>
        </p:spPr>
        <p:txBody>
          <a:bodyPr/>
          <a:lstStyle/>
          <a:p>
            <a:pPr marL="0" indent="0">
              <a:buNone/>
            </a:pPr>
            <a:r>
              <a:rPr lang="es-MX" sz="3600" b="0" i="0" dirty="0">
                <a:solidFill>
                  <a:srgbClr val="444444"/>
                </a:solidFill>
                <a:effectLst/>
                <a:latin typeface="Lucida Grande"/>
              </a:rPr>
              <a:t> Sus signos vitales muestran qué tan bien está funcionando su cuerpo. Por lo general, se miden en la consulta del médico, a menudo como parte de un </a:t>
            </a:r>
            <a:r>
              <a:rPr lang="es-MX" sz="3600" b="0" i="0" u="none" strike="noStrike" dirty="0">
                <a:solidFill>
                  <a:srgbClr val="006699"/>
                </a:solidFill>
                <a:effectLst/>
                <a:latin typeface="Lucida Grande"/>
                <a:hlinkClick r:id="rId2"/>
              </a:rPr>
              <a:t>chequeo médico</a:t>
            </a:r>
            <a:r>
              <a:rPr lang="es-MX" sz="3600" b="0" i="0" dirty="0">
                <a:solidFill>
                  <a:srgbClr val="444444"/>
                </a:solidFill>
                <a:effectLst/>
                <a:latin typeface="Lucida Grande"/>
              </a:rPr>
              <a:t>, o durante una visita de </a:t>
            </a:r>
            <a:r>
              <a:rPr lang="es-MX" sz="3600" dirty="0">
                <a:solidFill>
                  <a:srgbClr val="006699"/>
                </a:solidFill>
                <a:latin typeface="Lucida Grande"/>
              </a:rPr>
              <a:t>emergencia médico.</a:t>
            </a:r>
            <a:endParaRPr lang="es-MX" dirty="0"/>
          </a:p>
        </p:txBody>
      </p:sp>
    </p:spTree>
    <p:extLst>
      <p:ext uri="{BB962C8B-B14F-4D97-AF65-F5344CB8AC3E}">
        <p14:creationId xmlns:p14="http://schemas.microsoft.com/office/powerpoint/2010/main" val="3449279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84382A1-B3EC-4155-8C88-0B2F1BB023F8}"/>
              </a:ext>
            </a:extLst>
          </p:cNvPr>
          <p:cNvSpPr>
            <a:spLocks noGrp="1"/>
          </p:cNvSpPr>
          <p:nvPr>
            <p:ph type="title"/>
          </p:nvPr>
        </p:nvSpPr>
        <p:spPr/>
        <p:txBody>
          <a:bodyPr/>
          <a:lstStyle/>
          <a:p>
            <a:pPr algn="ctr"/>
            <a:r>
              <a:rPr lang="es-MX" dirty="0"/>
              <a:t>ELETROCARDIOGRAMA</a:t>
            </a:r>
          </a:p>
        </p:txBody>
      </p:sp>
      <p:pic>
        <p:nvPicPr>
          <p:cNvPr id="5" name="Marcador de contenido 4">
            <a:extLst>
              <a:ext uri="{FF2B5EF4-FFF2-40B4-BE49-F238E27FC236}">
                <a16:creationId xmlns:a16="http://schemas.microsoft.com/office/drawing/2014/main" id="{E48EB865-21D0-4C60-B29B-C6394D09D3E9}"/>
              </a:ext>
            </a:extLst>
          </p:cNvPr>
          <p:cNvPicPr>
            <a:picLocks noGrp="1" noChangeAspect="1"/>
          </p:cNvPicPr>
          <p:nvPr>
            <p:ph idx="1"/>
          </p:nvPr>
        </p:nvPicPr>
        <p:blipFill>
          <a:blip r:embed="rId2">
            <a:extLst>
              <a:ext uri="{837473B0-CC2E-450A-ABE3-18F120FF3D39}">
                <a1611:picAttrSrcUrl xmlns:a1611="http://schemas.microsoft.com/office/drawing/2016/11/main" xmlns="" r:id="rId3"/>
              </a:ext>
            </a:extLst>
          </a:blip>
          <a:stretch>
            <a:fillRect/>
          </a:stretch>
        </p:blipFill>
        <p:spPr>
          <a:xfrm>
            <a:off x="2247900" y="2103438"/>
            <a:ext cx="7848600" cy="3932237"/>
          </a:xfrm>
        </p:spPr>
      </p:pic>
    </p:spTree>
    <p:extLst>
      <p:ext uri="{BB962C8B-B14F-4D97-AF65-F5344CB8AC3E}">
        <p14:creationId xmlns:p14="http://schemas.microsoft.com/office/powerpoint/2010/main" val="4244908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BA2F009-4A5B-43B9-9720-A58E409AC223}"/>
              </a:ext>
            </a:extLst>
          </p:cNvPr>
          <p:cNvSpPr>
            <a:spLocks noGrp="1"/>
          </p:cNvSpPr>
          <p:nvPr>
            <p:ph type="title"/>
          </p:nvPr>
        </p:nvSpPr>
        <p:spPr/>
        <p:txBody>
          <a:bodyPr>
            <a:normAutofit fontScale="90000"/>
          </a:bodyPr>
          <a:lstStyle/>
          <a:p>
            <a:r>
              <a:rPr lang="es-MX" dirty="0"/>
              <a:t>La importancia de los signos vitales en una emergencia </a:t>
            </a:r>
          </a:p>
        </p:txBody>
      </p:sp>
      <p:sp>
        <p:nvSpPr>
          <p:cNvPr id="3" name="Marcador de contenido 2">
            <a:extLst>
              <a:ext uri="{FF2B5EF4-FFF2-40B4-BE49-F238E27FC236}">
                <a16:creationId xmlns:a16="http://schemas.microsoft.com/office/drawing/2014/main" id="{2D94A56F-BFFC-49C7-BA9B-060B0555B2AB}"/>
              </a:ext>
            </a:extLst>
          </p:cNvPr>
          <p:cNvSpPr>
            <a:spLocks noGrp="1"/>
          </p:cNvSpPr>
          <p:nvPr>
            <p:ph idx="1"/>
          </p:nvPr>
        </p:nvSpPr>
        <p:spPr>
          <a:xfrm>
            <a:off x="1066800" y="2381250"/>
            <a:ext cx="10058400" cy="3653790"/>
          </a:xfrm>
        </p:spPr>
        <p:txBody>
          <a:bodyPr>
            <a:noAutofit/>
          </a:bodyPr>
          <a:lstStyle/>
          <a:p>
            <a:r>
              <a:rPr lang="es-MX" sz="3200" dirty="0"/>
              <a:t>El paciente vive</a:t>
            </a:r>
          </a:p>
          <a:p>
            <a:r>
              <a:rPr lang="es-MX" sz="3200" dirty="0"/>
              <a:t>El paciente muere</a:t>
            </a:r>
          </a:p>
          <a:p>
            <a:r>
              <a:rPr lang="es-MX" sz="3200" dirty="0"/>
              <a:t>El paciente murió</a:t>
            </a:r>
          </a:p>
          <a:p>
            <a:r>
              <a:rPr lang="es-MX" sz="3200" dirty="0"/>
              <a:t>El paciente esta estable, delicado, grave.</a:t>
            </a:r>
          </a:p>
          <a:p>
            <a:endParaRPr lang="es-MX" sz="3200" dirty="0"/>
          </a:p>
          <a:p>
            <a:pPr marL="0" indent="0">
              <a:buNone/>
            </a:pPr>
            <a:r>
              <a:rPr lang="es-MX" sz="3200" b="1" dirty="0"/>
              <a:t>Nos da ha conocer los antecedentes de su estado fisiopatológico.</a:t>
            </a:r>
          </a:p>
        </p:txBody>
      </p:sp>
    </p:spTree>
    <p:extLst>
      <p:ext uri="{BB962C8B-B14F-4D97-AF65-F5344CB8AC3E}">
        <p14:creationId xmlns:p14="http://schemas.microsoft.com/office/powerpoint/2010/main" val="37087045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47FA846-C877-4DA6-A018-4695E9E82723}"/>
              </a:ext>
            </a:extLst>
          </p:cNvPr>
          <p:cNvSpPr>
            <a:spLocks noGrp="1"/>
          </p:cNvSpPr>
          <p:nvPr>
            <p:ph type="title"/>
          </p:nvPr>
        </p:nvSpPr>
        <p:spPr/>
        <p:txBody>
          <a:bodyPr>
            <a:normAutofit fontScale="90000"/>
          </a:bodyPr>
          <a:lstStyle/>
          <a:p>
            <a:r>
              <a:rPr lang="es-MX" dirty="0"/>
              <a:t>Que puedo hacer por el paciente</a:t>
            </a:r>
          </a:p>
        </p:txBody>
      </p:sp>
      <p:pic>
        <p:nvPicPr>
          <p:cNvPr id="5" name="Marcador de contenido 4">
            <a:extLst>
              <a:ext uri="{FF2B5EF4-FFF2-40B4-BE49-F238E27FC236}">
                <a16:creationId xmlns:a16="http://schemas.microsoft.com/office/drawing/2014/main" id="{1D89D2B8-EE53-4356-BB57-B0C118DFFD37}"/>
              </a:ext>
            </a:extLst>
          </p:cNvPr>
          <p:cNvPicPr>
            <a:picLocks noGrp="1" noChangeAspect="1"/>
          </p:cNvPicPr>
          <p:nvPr>
            <p:ph idx="1"/>
          </p:nvPr>
        </p:nvPicPr>
        <p:blipFill>
          <a:blip r:embed="rId2">
            <a:extLst>
              <a:ext uri="{837473B0-CC2E-450A-ABE3-18F120FF3D39}">
                <a1611:picAttrSrcUrl xmlns:a1611="http://schemas.microsoft.com/office/drawing/2016/11/main" xmlns="" r:id="rId3"/>
              </a:ext>
            </a:extLst>
          </a:blip>
          <a:stretch>
            <a:fillRect/>
          </a:stretch>
        </p:blipFill>
        <p:spPr>
          <a:xfrm>
            <a:off x="3474509" y="2103438"/>
            <a:ext cx="5242982" cy="3932237"/>
          </a:xfrm>
        </p:spPr>
      </p:pic>
    </p:spTree>
    <p:extLst>
      <p:ext uri="{BB962C8B-B14F-4D97-AF65-F5344CB8AC3E}">
        <p14:creationId xmlns:p14="http://schemas.microsoft.com/office/powerpoint/2010/main" val="41273433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03D500-D851-4C7E-A56C-2DC20AB2B64B}"/>
              </a:ext>
            </a:extLst>
          </p:cNvPr>
          <p:cNvSpPr>
            <a:spLocks noGrp="1"/>
          </p:cNvSpPr>
          <p:nvPr>
            <p:ph type="title"/>
          </p:nvPr>
        </p:nvSpPr>
        <p:spPr/>
        <p:txBody>
          <a:bodyPr>
            <a:normAutofit fontScale="90000"/>
          </a:bodyPr>
          <a:lstStyle/>
          <a:p>
            <a:pPr algn="ctr"/>
            <a:r>
              <a:rPr lang="es-MX" dirty="0"/>
              <a:t>Colocarlo en posición de recuperación o decúbito lateral</a:t>
            </a:r>
          </a:p>
        </p:txBody>
      </p:sp>
      <p:pic>
        <p:nvPicPr>
          <p:cNvPr id="5" name="Marcador de contenido 4">
            <a:extLst>
              <a:ext uri="{FF2B5EF4-FFF2-40B4-BE49-F238E27FC236}">
                <a16:creationId xmlns:a16="http://schemas.microsoft.com/office/drawing/2014/main" id="{C415E9F8-7CDE-4416-AC3F-DCF92A00955F}"/>
              </a:ext>
            </a:extLst>
          </p:cNvPr>
          <p:cNvPicPr>
            <a:picLocks noGrp="1" noChangeAspect="1"/>
          </p:cNvPicPr>
          <p:nvPr>
            <p:ph idx="1"/>
          </p:nvPr>
        </p:nvPicPr>
        <p:blipFill>
          <a:blip r:embed="rId2">
            <a:extLst>
              <a:ext uri="{837473B0-CC2E-450A-ABE3-18F120FF3D39}">
                <a1611:picAttrSrcUrl xmlns:a1611="http://schemas.microsoft.com/office/drawing/2016/11/main" xmlns="" r:id="rId3"/>
              </a:ext>
            </a:extLst>
          </a:blip>
          <a:stretch>
            <a:fillRect/>
          </a:stretch>
        </p:blipFill>
        <p:spPr>
          <a:xfrm>
            <a:off x="3638352" y="2103438"/>
            <a:ext cx="4915296" cy="3932237"/>
          </a:xfrm>
        </p:spPr>
      </p:pic>
    </p:spTree>
    <p:extLst>
      <p:ext uri="{BB962C8B-B14F-4D97-AF65-F5344CB8AC3E}">
        <p14:creationId xmlns:p14="http://schemas.microsoft.com/office/powerpoint/2010/main" val="37040770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C50167-3201-404E-9C8F-F2E54087C3D7}"/>
              </a:ext>
            </a:extLst>
          </p:cNvPr>
          <p:cNvSpPr>
            <a:spLocks noGrp="1"/>
          </p:cNvSpPr>
          <p:nvPr>
            <p:ph type="title"/>
          </p:nvPr>
        </p:nvSpPr>
        <p:spPr/>
        <p:txBody>
          <a:bodyPr/>
          <a:lstStyle/>
          <a:p>
            <a:pPr algn="ctr"/>
            <a:r>
              <a:rPr lang="es-MX" dirty="0"/>
              <a:t>Aflojar la ropa</a:t>
            </a:r>
          </a:p>
        </p:txBody>
      </p:sp>
      <p:pic>
        <p:nvPicPr>
          <p:cNvPr id="10" name="Marcador de contenido 9">
            <a:extLst>
              <a:ext uri="{FF2B5EF4-FFF2-40B4-BE49-F238E27FC236}">
                <a16:creationId xmlns:a16="http://schemas.microsoft.com/office/drawing/2014/main" id="{DAC1E471-32CD-4930-8A2D-BF39F1DCEA11}"/>
              </a:ext>
            </a:extLst>
          </p:cNvPr>
          <p:cNvPicPr>
            <a:picLocks noGrp="1" noChangeAspect="1"/>
          </p:cNvPicPr>
          <p:nvPr>
            <p:ph idx="1"/>
          </p:nvPr>
        </p:nvPicPr>
        <p:blipFill>
          <a:blip r:embed="rId2">
            <a:extLst>
              <a:ext uri="{837473B0-CC2E-450A-ABE3-18F120FF3D39}">
                <a1611:picAttrSrcUrl xmlns:a1611="http://schemas.microsoft.com/office/drawing/2016/11/main" xmlns="" r:id="rId3"/>
              </a:ext>
            </a:extLst>
          </a:blip>
          <a:stretch>
            <a:fillRect/>
          </a:stretch>
        </p:blipFill>
        <p:spPr>
          <a:xfrm>
            <a:off x="3181350" y="2014194"/>
            <a:ext cx="5619750" cy="3579362"/>
          </a:xfrm>
        </p:spPr>
      </p:pic>
    </p:spTree>
    <p:extLst>
      <p:ext uri="{BB962C8B-B14F-4D97-AF65-F5344CB8AC3E}">
        <p14:creationId xmlns:p14="http://schemas.microsoft.com/office/powerpoint/2010/main" val="26483018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D0026D9-4D89-4006-AD19-07B3F716C355}"/>
              </a:ext>
            </a:extLst>
          </p:cNvPr>
          <p:cNvSpPr>
            <a:spLocks noGrp="1"/>
          </p:cNvSpPr>
          <p:nvPr>
            <p:ph type="title"/>
          </p:nvPr>
        </p:nvSpPr>
        <p:spPr/>
        <p:txBody>
          <a:bodyPr/>
          <a:lstStyle/>
          <a:p>
            <a:pPr algn="ctr"/>
            <a:r>
              <a:rPr lang="es-MX" dirty="0"/>
              <a:t>Que participen los curiosos</a:t>
            </a:r>
          </a:p>
        </p:txBody>
      </p:sp>
      <p:pic>
        <p:nvPicPr>
          <p:cNvPr id="5" name="Marcador de contenido 4">
            <a:extLst>
              <a:ext uri="{FF2B5EF4-FFF2-40B4-BE49-F238E27FC236}">
                <a16:creationId xmlns:a16="http://schemas.microsoft.com/office/drawing/2014/main" id="{580935CB-5070-4D7B-B1AB-0A58EEA42D62}"/>
              </a:ext>
            </a:extLst>
          </p:cNvPr>
          <p:cNvPicPr>
            <a:picLocks noGrp="1" noChangeAspect="1"/>
          </p:cNvPicPr>
          <p:nvPr>
            <p:ph idx="1"/>
          </p:nvPr>
        </p:nvPicPr>
        <p:blipFill>
          <a:blip r:embed="rId2">
            <a:extLst>
              <a:ext uri="{837473B0-CC2E-450A-ABE3-18F120FF3D39}">
                <a1611:picAttrSrcUrl xmlns:a1611="http://schemas.microsoft.com/office/drawing/2016/11/main" xmlns="" r:id="rId3"/>
              </a:ext>
            </a:extLst>
          </a:blip>
          <a:stretch>
            <a:fillRect/>
          </a:stretch>
        </p:blipFill>
        <p:spPr>
          <a:xfrm>
            <a:off x="2266950" y="1866900"/>
            <a:ext cx="7429500" cy="4348506"/>
          </a:xfrm>
        </p:spPr>
      </p:pic>
    </p:spTree>
    <p:extLst>
      <p:ext uri="{BB962C8B-B14F-4D97-AF65-F5344CB8AC3E}">
        <p14:creationId xmlns:p14="http://schemas.microsoft.com/office/powerpoint/2010/main" val="24784523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5D56D9-86FB-4159-9DF0-8C61BBA8EAE2}"/>
              </a:ext>
            </a:extLst>
          </p:cNvPr>
          <p:cNvSpPr>
            <a:spLocks noGrp="1"/>
          </p:cNvSpPr>
          <p:nvPr>
            <p:ph type="title"/>
          </p:nvPr>
        </p:nvSpPr>
        <p:spPr/>
        <p:txBody>
          <a:bodyPr>
            <a:normAutofit fontScale="90000"/>
          </a:bodyPr>
          <a:lstStyle/>
          <a:p>
            <a:pPr algn="ctr"/>
            <a:r>
              <a:rPr lang="es-MX" dirty="0"/>
              <a:t>Tu botiquín como parte de tus accesorios</a:t>
            </a:r>
          </a:p>
        </p:txBody>
      </p:sp>
      <p:pic>
        <p:nvPicPr>
          <p:cNvPr id="5" name="Marcador de contenido 4">
            <a:extLst>
              <a:ext uri="{FF2B5EF4-FFF2-40B4-BE49-F238E27FC236}">
                <a16:creationId xmlns:a16="http://schemas.microsoft.com/office/drawing/2014/main" id="{8BAA87BA-3DED-4872-85E2-738D45FAF424}"/>
              </a:ext>
            </a:extLst>
          </p:cNvPr>
          <p:cNvPicPr>
            <a:picLocks noGrp="1" noChangeAspect="1"/>
          </p:cNvPicPr>
          <p:nvPr>
            <p:ph idx="1"/>
          </p:nvPr>
        </p:nvPicPr>
        <p:blipFill>
          <a:blip r:embed="rId2">
            <a:extLst>
              <a:ext uri="{837473B0-CC2E-450A-ABE3-18F120FF3D39}">
                <a1611:picAttrSrcUrl xmlns:a1611="http://schemas.microsoft.com/office/drawing/2016/11/main" xmlns="" r:id="rId3"/>
              </a:ext>
            </a:extLst>
          </a:blip>
          <a:stretch>
            <a:fillRect/>
          </a:stretch>
        </p:blipFill>
        <p:spPr>
          <a:xfrm>
            <a:off x="2609850" y="2118836"/>
            <a:ext cx="6819900" cy="3901440"/>
          </a:xfrm>
        </p:spPr>
      </p:pic>
    </p:spTree>
    <p:extLst>
      <p:ext uri="{BB962C8B-B14F-4D97-AF65-F5344CB8AC3E}">
        <p14:creationId xmlns:p14="http://schemas.microsoft.com/office/powerpoint/2010/main" val="1372534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542962-216D-44C4-8402-5C0F25E40C5A}"/>
              </a:ext>
            </a:extLst>
          </p:cNvPr>
          <p:cNvSpPr>
            <a:spLocks noGrp="1"/>
          </p:cNvSpPr>
          <p:nvPr>
            <p:ph type="title"/>
          </p:nvPr>
        </p:nvSpPr>
        <p:spPr/>
        <p:txBody>
          <a:bodyPr/>
          <a:lstStyle/>
          <a:p>
            <a:pPr algn="ctr"/>
            <a:r>
              <a:rPr lang="es-MX" dirty="0"/>
              <a:t>Tu auxilio será oportuno </a:t>
            </a:r>
          </a:p>
        </p:txBody>
      </p:sp>
      <p:pic>
        <p:nvPicPr>
          <p:cNvPr id="5" name="Marcador de contenido 4">
            <a:extLst>
              <a:ext uri="{FF2B5EF4-FFF2-40B4-BE49-F238E27FC236}">
                <a16:creationId xmlns:a16="http://schemas.microsoft.com/office/drawing/2014/main" id="{6C73FB20-7FFC-4697-B6D6-785E4205F04C}"/>
              </a:ext>
            </a:extLst>
          </p:cNvPr>
          <p:cNvPicPr>
            <a:picLocks noGrp="1" noChangeAspect="1"/>
          </p:cNvPicPr>
          <p:nvPr>
            <p:ph idx="1"/>
          </p:nvPr>
        </p:nvPicPr>
        <p:blipFill>
          <a:blip r:embed="rId2">
            <a:extLst>
              <a:ext uri="{837473B0-CC2E-450A-ABE3-18F120FF3D39}">
                <a1611:picAttrSrcUrl xmlns:a1611="http://schemas.microsoft.com/office/drawing/2016/11/main" xmlns="" r:id="rId3"/>
              </a:ext>
            </a:extLst>
          </a:blip>
          <a:stretch>
            <a:fillRect/>
          </a:stretch>
        </p:blipFill>
        <p:spPr>
          <a:xfrm>
            <a:off x="2171700" y="2228850"/>
            <a:ext cx="7905749" cy="3986556"/>
          </a:xfrm>
        </p:spPr>
      </p:pic>
    </p:spTree>
    <p:extLst>
      <p:ext uri="{BB962C8B-B14F-4D97-AF65-F5344CB8AC3E}">
        <p14:creationId xmlns:p14="http://schemas.microsoft.com/office/powerpoint/2010/main" val="5485156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F01CD2-B19D-401F-84BC-5767788C87DD}"/>
              </a:ext>
            </a:extLst>
          </p:cNvPr>
          <p:cNvSpPr>
            <a:spLocks noGrp="1"/>
          </p:cNvSpPr>
          <p:nvPr>
            <p:ph type="title"/>
          </p:nvPr>
        </p:nvSpPr>
        <p:spPr/>
        <p:txBody>
          <a:bodyPr/>
          <a:lstStyle/>
          <a:p>
            <a:pPr algn="ctr"/>
            <a:r>
              <a:rPr lang="es-MX" dirty="0"/>
              <a:t>Todos somos equipo</a:t>
            </a:r>
          </a:p>
        </p:txBody>
      </p:sp>
      <p:pic>
        <p:nvPicPr>
          <p:cNvPr id="5" name="Marcador de contenido 4">
            <a:extLst>
              <a:ext uri="{FF2B5EF4-FFF2-40B4-BE49-F238E27FC236}">
                <a16:creationId xmlns:a16="http://schemas.microsoft.com/office/drawing/2014/main" id="{398853A9-6D01-4B72-9904-02C5159B8A19}"/>
              </a:ext>
            </a:extLst>
          </p:cNvPr>
          <p:cNvPicPr>
            <a:picLocks noGrp="1" noChangeAspect="1"/>
          </p:cNvPicPr>
          <p:nvPr>
            <p:ph idx="1"/>
          </p:nvPr>
        </p:nvPicPr>
        <p:blipFill>
          <a:blip r:embed="rId2">
            <a:extLst>
              <a:ext uri="{837473B0-CC2E-450A-ABE3-18F120FF3D39}">
                <a1611:picAttrSrcUrl xmlns:a1611="http://schemas.microsoft.com/office/drawing/2016/11/main" xmlns="" r:id="rId3"/>
              </a:ext>
            </a:extLst>
          </a:blip>
          <a:stretch>
            <a:fillRect/>
          </a:stretch>
        </p:blipFill>
        <p:spPr>
          <a:xfrm>
            <a:off x="2735725" y="2103438"/>
            <a:ext cx="6720550" cy="3932237"/>
          </a:xfrm>
        </p:spPr>
      </p:pic>
    </p:spTree>
    <p:extLst>
      <p:ext uri="{BB962C8B-B14F-4D97-AF65-F5344CB8AC3E}">
        <p14:creationId xmlns:p14="http://schemas.microsoft.com/office/powerpoint/2010/main" val="37871303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BB05D7-E4C8-4081-B69C-7A4C8E7D986D}"/>
              </a:ext>
            </a:extLst>
          </p:cNvPr>
          <p:cNvSpPr>
            <a:spLocks noGrp="1"/>
          </p:cNvSpPr>
          <p:nvPr>
            <p:ph type="title"/>
          </p:nvPr>
        </p:nvSpPr>
        <p:spPr/>
        <p:txBody>
          <a:bodyPr/>
          <a:lstStyle/>
          <a:p>
            <a:endParaRPr lang="es-MX" dirty="0"/>
          </a:p>
        </p:txBody>
      </p:sp>
      <p:sp>
        <p:nvSpPr>
          <p:cNvPr id="3" name="Marcador de contenido 2">
            <a:extLst>
              <a:ext uri="{FF2B5EF4-FFF2-40B4-BE49-F238E27FC236}">
                <a16:creationId xmlns:a16="http://schemas.microsoft.com/office/drawing/2014/main" id="{73D17D05-2132-42F8-A1C0-F7FE34524F44}"/>
              </a:ext>
            </a:extLst>
          </p:cNvPr>
          <p:cNvSpPr>
            <a:spLocks noGrp="1"/>
          </p:cNvSpPr>
          <p:nvPr>
            <p:ph idx="1"/>
          </p:nvPr>
        </p:nvSpPr>
        <p:spPr/>
        <p:txBody>
          <a:bodyPr/>
          <a:lstStyle/>
          <a:p>
            <a:r>
              <a:rPr lang="es-MX" dirty="0"/>
              <a:t>https://www.pisa.com.mx/publicidad/portal/enfermeria/manual/4_1_1.htm</a:t>
            </a:r>
          </a:p>
        </p:txBody>
      </p:sp>
      <p:sp>
        <p:nvSpPr>
          <p:cNvPr id="5" name="CuadroTexto 4">
            <a:extLst>
              <a:ext uri="{FF2B5EF4-FFF2-40B4-BE49-F238E27FC236}">
                <a16:creationId xmlns:a16="http://schemas.microsoft.com/office/drawing/2014/main" id="{765F352B-F3AB-4708-A40E-CA397F5163BA}"/>
              </a:ext>
            </a:extLst>
          </p:cNvPr>
          <p:cNvSpPr txBox="1"/>
          <p:nvPr/>
        </p:nvSpPr>
        <p:spPr>
          <a:xfrm>
            <a:off x="3048000" y="3244334"/>
            <a:ext cx="6096000" cy="369332"/>
          </a:xfrm>
          <a:prstGeom prst="rect">
            <a:avLst/>
          </a:prstGeom>
          <a:noFill/>
        </p:spPr>
        <p:txBody>
          <a:bodyPr wrap="square">
            <a:spAutoFit/>
          </a:bodyPr>
          <a:lstStyle/>
          <a:p>
            <a:r>
              <a:rPr lang="es-MX" dirty="0"/>
              <a:t>https://inensal.com/constantes-vitales/</a:t>
            </a:r>
          </a:p>
        </p:txBody>
      </p:sp>
    </p:spTree>
    <p:extLst>
      <p:ext uri="{BB962C8B-B14F-4D97-AF65-F5344CB8AC3E}">
        <p14:creationId xmlns:p14="http://schemas.microsoft.com/office/powerpoint/2010/main" val="3944106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C80FC9-7452-41AC-8FD6-D4630D086CB8}"/>
              </a:ext>
            </a:extLst>
          </p:cNvPr>
          <p:cNvSpPr>
            <a:spLocks noGrp="1"/>
          </p:cNvSpPr>
          <p:nvPr>
            <p:ph type="title"/>
          </p:nvPr>
        </p:nvSpPr>
        <p:spPr/>
        <p:txBody>
          <a:bodyPr>
            <a:normAutofit fontScale="90000"/>
          </a:bodyPr>
          <a:lstStyle/>
          <a:p>
            <a:r>
              <a:rPr lang="es-MX" dirty="0"/>
              <a:t>BAUMANOMETRO Y ESTETOSCOPIO</a:t>
            </a:r>
          </a:p>
        </p:txBody>
      </p:sp>
      <p:pic>
        <p:nvPicPr>
          <p:cNvPr id="5" name="Marcador de contenido 4">
            <a:extLst>
              <a:ext uri="{FF2B5EF4-FFF2-40B4-BE49-F238E27FC236}">
                <a16:creationId xmlns:a16="http://schemas.microsoft.com/office/drawing/2014/main" id="{00C01594-826C-48C4-80A3-A8922EBA2775}"/>
              </a:ext>
            </a:extLst>
          </p:cNvPr>
          <p:cNvPicPr>
            <a:picLocks noGrp="1" noChangeAspect="1"/>
          </p:cNvPicPr>
          <p:nvPr>
            <p:ph idx="1"/>
          </p:nvPr>
        </p:nvPicPr>
        <p:blipFill>
          <a:blip r:embed="rId2">
            <a:extLst>
              <a:ext uri="{837473B0-CC2E-450A-ABE3-18F120FF3D39}">
                <a1611:picAttrSrcUrl xmlns:a1611="http://schemas.microsoft.com/office/drawing/2016/11/main" xmlns="" r:id="rId3"/>
              </a:ext>
            </a:extLst>
          </a:blip>
          <a:stretch>
            <a:fillRect/>
          </a:stretch>
        </p:blipFill>
        <p:spPr>
          <a:xfrm>
            <a:off x="3148262" y="2014194"/>
            <a:ext cx="5895476" cy="3932237"/>
          </a:xfrm>
        </p:spPr>
      </p:pic>
    </p:spTree>
    <p:extLst>
      <p:ext uri="{BB962C8B-B14F-4D97-AF65-F5344CB8AC3E}">
        <p14:creationId xmlns:p14="http://schemas.microsoft.com/office/powerpoint/2010/main" val="2662089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5DB84C-016A-4873-8306-72099E8B6911}"/>
              </a:ext>
            </a:extLst>
          </p:cNvPr>
          <p:cNvSpPr>
            <a:spLocks noGrp="1"/>
          </p:cNvSpPr>
          <p:nvPr>
            <p:ph type="title"/>
          </p:nvPr>
        </p:nvSpPr>
        <p:spPr/>
        <p:txBody>
          <a:bodyPr/>
          <a:lstStyle/>
          <a:p>
            <a:pPr algn="ctr"/>
            <a:r>
              <a:rPr lang="es-MX" dirty="0"/>
              <a:t>TOMA DE PULSO</a:t>
            </a:r>
          </a:p>
        </p:txBody>
      </p:sp>
      <p:pic>
        <p:nvPicPr>
          <p:cNvPr id="5" name="Marcador de contenido 4">
            <a:extLst>
              <a:ext uri="{FF2B5EF4-FFF2-40B4-BE49-F238E27FC236}">
                <a16:creationId xmlns:a16="http://schemas.microsoft.com/office/drawing/2014/main" id="{007A60E9-3E70-4274-8937-BBD01E6B7F67}"/>
              </a:ext>
            </a:extLst>
          </p:cNvPr>
          <p:cNvPicPr>
            <a:picLocks noGrp="1" noChangeAspect="1"/>
          </p:cNvPicPr>
          <p:nvPr>
            <p:ph idx="1"/>
          </p:nvPr>
        </p:nvPicPr>
        <p:blipFill>
          <a:blip r:embed="rId2">
            <a:extLst>
              <a:ext uri="{837473B0-CC2E-450A-ABE3-18F120FF3D39}">
                <a1611:picAttrSrcUrl xmlns:a1611="http://schemas.microsoft.com/office/drawing/2016/11/main" xmlns="" r:id="rId3"/>
              </a:ext>
            </a:extLst>
          </a:blip>
          <a:stretch>
            <a:fillRect/>
          </a:stretch>
        </p:blipFill>
        <p:spPr>
          <a:xfrm>
            <a:off x="3146822" y="2103438"/>
            <a:ext cx="5898355" cy="3932237"/>
          </a:xfrm>
        </p:spPr>
      </p:pic>
    </p:spTree>
    <p:extLst>
      <p:ext uri="{BB962C8B-B14F-4D97-AF65-F5344CB8AC3E}">
        <p14:creationId xmlns:p14="http://schemas.microsoft.com/office/powerpoint/2010/main" val="3453625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1AB0D54-37D1-4637-8971-CA72C0BD0F1C}"/>
              </a:ext>
            </a:extLst>
          </p:cNvPr>
          <p:cNvSpPr>
            <a:spLocks noGrp="1"/>
          </p:cNvSpPr>
          <p:nvPr>
            <p:ph type="title"/>
          </p:nvPr>
        </p:nvSpPr>
        <p:spPr/>
        <p:txBody>
          <a:bodyPr>
            <a:normAutofit fontScale="90000"/>
          </a:bodyPr>
          <a:lstStyle/>
          <a:p>
            <a:pPr algn="ctr"/>
            <a:r>
              <a:rPr lang="es-MX" dirty="0"/>
              <a:t>ESTETOSCOPIO CON DOBLE CAMPANA</a:t>
            </a:r>
          </a:p>
        </p:txBody>
      </p:sp>
      <p:pic>
        <p:nvPicPr>
          <p:cNvPr id="5" name="Marcador de contenido 4">
            <a:extLst>
              <a:ext uri="{FF2B5EF4-FFF2-40B4-BE49-F238E27FC236}">
                <a16:creationId xmlns:a16="http://schemas.microsoft.com/office/drawing/2014/main" id="{A3144108-C625-44D7-91E6-372688A8051E}"/>
              </a:ext>
            </a:extLst>
          </p:cNvPr>
          <p:cNvPicPr>
            <a:picLocks noGrp="1" noChangeAspect="1"/>
          </p:cNvPicPr>
          <p:nvPr>
            <p:ph idx="1"/>
          </p:nvPr>
        </p:nvPicPr>
        <p:blipFill>
          <a:blip r:embed="rId2">
            <a:extLst>
              <a:ext uri="{837473B0-CC2E-450A-ABE3-18F120FF3D39}">
                <a1611:picAttrSrcUrl xmlns:a1611="http://schemas.microsoft.com/office/drawing/2016/11/main" xmlns="" r:id="rId3"/>
              </a:ext>
            </a:extLst>
          </a:blip>
          <a:stretch>
            <a:fillRect/>
          </a:stretch>
        </p:blipFill>
        <p:spPr>
          <a:xfrm>
            <a:off x="2933700" y="2438400"/>
            <a:ext cx="6324600" cy="3486150"/>
          </a:xfrm>
        </p:spPr>
      </p:pic>
    </p:spTree>
    <p:extLst>
      <p:ext uri="{BB962C8B-B14F-4D97-AF65-F5344CB8AC3E}">
        <p14:creationId xmlns:p14="http://schemas.microsoft.com/office/powerpoint/2010/main" val="1225557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5236A5-9D95-49B7-B3C3-2BCFAF50584C}"/>
              </a:ext>
            </a:extLst>
          </p:cNvPr>
          <p:cNvSpPr>
            <a:spLocks noGrp="1"/>
          </p:cNvSpPr>
          <p:nvPr>
            <p:ph type="title"/>
          </p:nvPr>
        </p:nvSpPr>
        <p:spPr/>
        <p:txBody>
          <a:bodyPr/>
          <a:lstStyle/>
          <a:p>
            <a:pPr algn="ctr"/>
            <a:r>
              <a:rPr lang="es-MX" dirty="0"/>
              <a:t>TIPOS DE TERMOMETRO</a:t>
            </a:r>
          </a:p>
        </p:txBody>
      </p:sp>
      <p:pic>
        <p:nvPicPr>
          <p:cNvPr id="9" name="Marcador de contenido 8">
            <a:extLst>
              <a:ext uri="{FF2B5EF4-FFF2-40B4-BE49-F238E27FC236}">
                <a16:creationId xmlns:a16="http://schemas.microsoft.com/office/drawing/2014/main" id="{3CD3F320-C280-412F-814C-1BF8884E71FA}"/>
              </a:ext>
            </a:extLst>
          </p:cNvPr>
          <p:cNvPicPr>
            <a:picLocks noGrp="1" noChangeAspect="1"/>
          </p:cNvPicPr>
          <p:nvPr>
            <p:ph idx="1"/>
          </p:nvPr>
        </p:nvPicPr>
        <p:blipFill>
          <a:blip r:embed="rId2"/>
          <a:stretch>
            <a:fillRect/>
          </a:stretch>
        </p:blipFill>
        <p:spPr>
          <a:xfrm>
            <a:off x="3371851" y="2362200"/>
            <a:ext cx="5429250" cy="3695699"/>
          </a:xfrm>
          <a:prstGeom prst="rect">
            <a:avLst/>
          </a:prstGeom>
        </p:spPr>
      </p:pic>
    </p:spTree>
    <p:extLst>
      <p:ext uri="{BB962C8B-B14F-4D97-AF65-F5344CB8AC3E}">
        <p14:creationId xmlns:p14="http://schemas.microsoft.com/office/powerpoint/2010/main" val="1613619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71543-449F-45FE-B5CA-0A4744B117A8}"/>
              </a:ext>
            </a:extLst>
          </p:cNvPr>
          <p:cNvSpPr>
            <a:spLocks noGrp="1"/>
          </p:cNvSpPr>
          <p:nvPr>
            <p:ph type="title"/>
          </p:nvPr>
        </p:nvSpPr>
        <p:spPr/>
        <p:txBody>
          <a:bodyPr/>
          <a:lstStyle/>
          <a:p>
            <a:r>
              <a:rPr lang="es-MX" dirty="0"/>
              <a:t>¿QUE SON LOS SIGNOS VITALES?</a:t>
            </a:r>
          </a:p>
        </p:txBody>
      </p:sp>
      <p:sp>
        <p:nvSpPr>
          <p:cNvPr id="3" name="Marcador de contenido 2">
            <a:extLst>
              <a:ext uri="{FF2B5EF4-FFF2-40B4-BE49-F238E27FC236}">
                <a16:creationId xmlns:a16="http://schemas.microsoft.com/office/drawing/2014/main" id="{E9EB0E52-1BB9-403D-B1B6-0D390709A7E0}"/>
              </a:ext>
            </a:extLst>
          </p:cNvPr>
          <p:cNvSpPr>
            <a:spLocks noGrp="1"/>
          </p:cNvSpPr>
          <p:nvPr>
            <p:ph idx="1"/>
          </p:nvPr>
        </p:nvSpPr>
        <p:spPr/>
        <p:txBody>
          <a:bodyPr>
            <a:noAutofit/>
          </a:bodyPr>
          <a:lstStyle/>
          <a:p>
            <a:pPr marL="0" indent="0" algn="l">
              <a:buNone/>
            </a:pPr>
            <a:r>
              <a:rPr lang="es-MX" sz="3200" b="0" i="0" u="none" strike="noStrike" dirty="0">
                <a:solidFill>
                  <a:srgbClr val="000000"/>
                </a:solidFill>
                <a:effectLst/>
                <a:latin typeface="Times New Roman" panose="02020603050405020304" pitchFamily="18" charset="0"/>
              </a:rPr>
              <a:t>Los signos vitales son parámetros clínicos que reflejan el estado fisiológico del organismo humano, y esencialmente proporcionan los datos (cifras) que nos darán las pautas para evaluar el estado homeostático del paciente, indicando su estado de salud presente, así como los cambios o su evolución, ya sea positiva o negativamente. Los signos vitales incluyen: Temperatura, frecuencia respiratoria, frecuencia cardiaca y presión arterial.</a:t>
            </a:r>
            <a:endParaRPr lang="es-MX" sz="3200" b="0" i="0" dirty="0">
              <a:solidFill>
                <a:srgbClr val="000000"/>
              </a:solidFill>
              <a:effectLst/>
              <a:latin typeface="Times New Roman" panose="02020603050405020304" pitchFamily="18" charset="0"/>
            </a:endParaRPr>
          </a:p>
        </p:txBody>
      </p:sp>
    </p:spTree>
    <p:extLst>
      <p:ext uri="{BB962C8B-B14F-4D97-AF65-F5344CB8AC3E}">
        <p14:creationId xmlns:p14="http://schemas.microsoft.com/office/powerpoint/2010/main" val="4179771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B6310916-CD5A-46CD-8094-F004B79CC127}"/>
              </a:ext>
            </a:extLst>
          </p:cNvPr>
          <p:cNvSpPr>
            <a:spLocks noGrp="1"/>
          </p:cNvSpPr>
          <p:nvPr>
            <p:ph idx="1"/>
          </p:nvPr>
        </p:nvSpPr>
        <p:spPr>
          <a:xfrm>
            <a:off x="1066800" y="642594"/>
            <a:ext cx="10058400" cy="5739156"/>
          </a:xfrm>
        </p:spPr>
        <p:txBody>
          <a:bodyPr>
            <a:normAutofit/>
          </a:bodyPr>
          <a:lstStyle/>
          <a:p>
            <a:pPr marL="0" indent="0" algn="l">
              <a:buNone/>
            </a:pPr>
            <a:endParaRPr lang="es-MX" b="1" i="0" u="none" strike="noStrike" dirty="0">
              <a:solidFill>
                <a:srgbClr val="000000"/>
              </a:solidFill>
              <a:effectLst/>
              <a:latin typeface="Arial" panose="020B0604020202020204" pitchFamily="34" charset="0"/>
            </a:endParaRPr>
          </a:p>
          <a:p>
            <a:pPr algn="l">
              <a:buFont typeface="+mj-lt"/>
              <a:buAutoNum type="arabicPeriod"/>
            </a:pPr>
            <a:r>
              <a:rPr lang="es-MX" sz="2800" b="0" i="0" u="none" strike="noStrike" dirty="0">
                <a:solidFill>
                  <a:srgbClr val="000000"/>
                </a:solidFill>
                <a:effectLst/>
                <a:latin typeface="Times New Roman" panose="02020603050405020304" pitchFamily="18" charset="0"/>
              </a:rPr>
              <a:t>La temperatura normal es el equilibrio entre el calor producido y el calor perdido.</a:t>
            </a:r>
          </a:p>
          <a:p>
            <a:pPr algn="l">
              <a:buFont typeface="+mj-lt"/>
              <a:buAutoNum type="arabicPeriod"/>
            </a:pPr>
            <a:r>
              <a:rPr lang="es-MX" sz="2800" b="0" i="0" u="none" strike="noStrike" dirty="0">
                <a:solidFill>
                  <a:srgbClr val="000000"/>
                </a:solidFill>
                <a:effectLst/>
                <a:latin typeface="Times New Roman" panose="02020603050405020304" pitchFamily="18" charset="0"/>
              </a:rPr>
              <a:t>La temperatura puede variar de acuerdo con la edad, (es más baja en pacientes de edad avanzada), la hora del día, (es menor en la mañana y más alta a mediodía y al anochecer), depende de la cantidad de ejercicio o extremos en la temperatura ambiental.</a:t>
            </a:r>
          </a:p>
          <a:p>
            <a:pPr algn="l">
              <a:buFont typeface="+mj-lt"/>
              <a:buAutoNum type="arabicPeriod"/>
            </a:pPr>
            <a:r>
              <a:rPr lang="es-MX" sz="2800" b="0" i="0" u="none" strike="noStrike" dirty="0">
                <a:solidFill>
                  <a:srgbClr val="000000"/>
                </a:solidFill>
                <a:effectLst/>
                <a:latin typeface="Times New Roman" panose="02020603050405020304" pitchFamily="18" charset="0"/>
              </a:rPr>
              <a:t>El aire inspirado que penetra en los pulmones: El organismo toma el oxígeno y elimina bióxido de carbono</a:t>
            </a:r>
          </a:p>
          <a:p>
            <a:pPr algn="l">
              <a:buFont typeface="+mj-lt"/>
              <a:buAutoNum type="arabicPeriod"/>
            </a:pPr>
            <a:r>
              <a:rPr lang="es-MX" sz="2800" b="0" i="0" u="none" strike="noStrike" dirty="0">
                <a:solidFill>
                  <a:srgbClr val="000000"/>
                </a:solidFill>
                <a:effectLst/>
                <a:latin typeface="Times New Roman" panose="02020603050405020304" pitchFamily="18" charset="0"/>
              </a:rPr>
              <a:t>El pulso varía según la edad del individuo, el sexo, la talla, el estado emocional y la actividad.</a:t>
            </a:r>
            <a:endParaRPr lang="es-MX" sz="2800" b="0" i="0" dirty="0">
              <a:solidFill>
                <a:srgbClr val="000000"/>
              </a:solidFill>
              <a:effectLst/>
              <a:latin typeface="Times New Roman" panose="02020603050405020304" pitchFamily="18" charset="0"/>
            </a:endParaRPr>
          </a:p>
          <a:p>
            <a:endParaRPr lang="es-MX" dirty="0"/>
          </a:p>
        </p:txBody>
      </p:sp>
      <p:sp>
        <p:nvSpPr>
          <p:cNvPr id="5" name="Título 4">
            <a:extLst>
              <a:ext uri="{FF2B5EF4-FFF2-40B4-BE49-F238E27FC236}">
                <a16:creationId xmlns:a16="http://schemas.microsoft.com/office/drawing/2014/main" id="{540BD302-F295-4075-A86C-46FC049958DB}"/>
              </a:ext>
            </a:extLst>
          </p:cNvPr>
          <p:cNvSpPr>
            <a:spLocks noGrp="1"/>
          </p:cNvSpPr>
          <p:nvPr>
            <p:ph type="title"/>
          </p:nvPr>
        </p:nvSpPr>
        <p:spPr/>
        <p:txBody>
          <a:bodyPr>
            <a:normAutofit fontScale="90000"/>
          </a:bodyPr>
          <a:lstStyle/>
          <a:p>
            <a:pPr marL="182880" marR="0" lvl="0" indent="-182880" defTabSz="914400" rtl="0" eaLnBrk="1" fontAlgn="auto" latinLnBrk="0" hangingPunct="1">
              <a:lnSpc>
                <a:spcPct val="100000"/>
              </a:lnSpc>
              <a:spcBef>
                <a:spcPts val="900"/>
              </a:spcBef>
              <a:spcAft>
                <a:spcPts val="0"/>
              </a:spcAft>
              <a:tabLst/>
              <a:defRPr/>
            </a:pPr>
            <a:r>
              <a:rPr kumimoji="0" lang="es-MX" sz="4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Principios </a:t>
            </a:r>
            <a:br>
              <a:rPr kumimoji="0" lang="es-MX" sz="4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br>
            <a:r>
              <a:rPr kumimoji="0" lang="es-MX" sz="4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r>
            <a:br>
              <a:rPr kumimoji="0" lang="es-MX" sz="4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br>
            <a:r>
              <a:rPr kumimoji="0" lang="es-MX"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r>
            <a:br>
              <a:rPr kumimoji="0" lang="es-MX"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br>
            <a:endParaRPr lang="es-MX" dirty="0"/>
          </a:p>
        </p:txBody>
      </p:sp>
    </p:spTree>
    <p:extLst>
      <p:ext uri="{BB962C8B-B14F-4D97-AF65-F5344CB8AC3E}">
        <p14:creationId xmlns:p14="http://schemas.microsoft.com/office/powerpoint/2010/main" val="1234792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0C67FF-0217-4BC9-B56E-FC441C35F479}"/>
              </a:ext>
            </a:extLst>
          </p:cNvPr>
          <p:cNvSpPr>
            <a:spLocks noGrp="1"/>
          </p:cNvSpPr>
          <p:nvPr>
            <p:ph type="title"/>
          </p:nvPr>
        </p:nvSpPr>
        <p:spPr/>
        <p:txBody>
          <a:bodyPr>
            <a:normAutofit fontScale="90000"/>
          </a:bodyPr>
          <a:lstStyle/>
          <a:p>
            <a:pPr marL="182880" marR="0" lvl="0" indent="-182880" defTabSz="914400" rtl="0" eaLnBrk="1" fontAlgn="auto" latinLnBrk="0" hangingPunct="1">
              <a:lnSpc>
                <a:spcPct val="100000"/>
              </a:lnSpc>
              <a:spcBef>
                <a:spcPts val="900"/>
              </a:spcBef>
              <a:spcAft>
                <a:spcPts val="0"/>
              </a:spcAft>
              <a:tabLst/>
              <a:defRPr/>
            </a:pPr>
            <a:r>
              <a:rPr kumimoji="0" lang="es-MX" sz="4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r>
            <a:br>
              <a:rPr kumimoji="0" lang="es-MX" sz="4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br>
            <a:endParaRPr lang="es-MX" dirty="0"/>
          </a:p>
        </p:txBody>
      </p:sp>
      <p:sp>
        <p:nvSpPr>
          <p:cNvPr id="3" name="Marcador de contenido 2">
            <a:extLst>
              <a:ext uri="{FF2B5EF4-FFF2-40B4-BE49-F238E27FC236}">
                <a16:creationId xmlns:a16="http://schemas.microsoft.com/office/drawing/2014/main" id="{C815FF92-E87C-4E59-9A1A-61D1D5E97422}"/>
              </a:ext>
            </a:extLst>
          </p:cNvPr>
          <p:cNvSpPr>
            <a:spLocks noGrp="1"/>
          </p:cNvSpPr>
          <p:nvPr>
            <p:ph idx="1"/>
          </p:nvPr>
        </p:nvSpPr>
        <p:spPr>
          <a:xfrm>
            <a:off x="1066800" y="1333500"/>
            <a:ext cx="10058400" cy="4701540"/>
          </a:xfrm>
        </p:spPr>
        <p:txBody>
          <a:bodyPr/>
          <a:lstStyle/>
          <a:p>
            <a:pPr marL="0" indent="0" algn="l">
              <a:buNone/>
            </a:pPr>
            <a:r>
              <a:rPr lang="es-MX" sz="4000" b="1" i="0" u="none" strike="noStrike" dirty="0">
                <a:solidFill>
                  <a:srgbClr val="000000"/>
                </a:solidFill>
                <a:effectLst/>
                <a:latin typeface="Arial" panose="020B0604020202020204" pitchFamily="34" charset="0"/>
              </a:rPr>
              <a:t>Objetivos</a:t>
            </a:r>
          </a:p>
          <a:p>
            <a:pPr marL="0" indent="0" algn="l">
              <a:buNone/>
            </a:pPr>
            <a:endParaRPr lang="es-MX" sz="4000" b="1" i="0" u="none" strike="noStrike" dirty="0">
              <a:solidFill>
                <a:srgbClr val="000000"/>
              </a:solidFill>
              <a:effectLst/>
              <a:latin typeface="Arial" panose="020B0604020202020204" pitchFamily="34" charset="0"/>
            </a:endParaRPr>
          </a:p>
          <a:p>
            <a:pPr algn="l">
              <a:buFont typeface="+mj-lt"/>
              <a:buAutoNum type="arabicPeriod"/>
            </a:pPr>
            <a:r>
              <a:rPr lang="es-MX" sz="4000" b="0" i="0" u="none" strike="noStrike" dirty="0">
                <a:solidFill>
                  <a:srgbClr val="000000"/>
                </a:solidFill>
                <a:effectLst/>
                <a:latin typeface="Times New Roman" panose="02020603050405020304" pitchFamily="18" charset="0"/>
              </a:rPr>
              <a:t>Obtener las variantes, registrarlas y así evaluar el curso de la enfermedad del paciente.</a:t>
            </a:r>
          </a:p>
          <a:p>
            <a:pPr algn="l">
              <a:buFont typeface="+mj-lt"/>
              <a:buAutoNum type="arabicPeriod"/>
            </a:pPr>
            <a:r>
              <a:rPr lang="es-MX" sz="4000" b="0" i="0" u="none" strike="noStrike" dirty="0">
                <a:solidFill>
                  <a:srgbClr val="000000"/>
                </a:solidFill>
                <a:effectLst/>
                <a:latin typeface="Times New Roman" panose="02020603050405020304" pitchFamily="18" charset="0"/>
              </a:rPr>
              <a:t>Apreciar las variantes de las cifras:</a:t>
            </a:r>
            <a:br>
              <a:rPr lang="es-MX" sz="4000" b="0" i="0" u="none" strike="noStrike" dirty="0">
                <a:solidFill>
                  <a:srgbClr val="000000"/>
                </a:solidFill>
                <a:effectLst/>
                <a:latin typeface="Times New Roman" panose="02020603050405020304" pitchFamily="18" charset="0"/>
              </a:rPr>
            </a:br>
            <a:endParaRPr lang="es-MX" sz="4000" b="0" i="0" dirty="0">
              <a:solidFill>
                <a:srgbClr val="000000"/>
              </a:solidFill>
              <a:effectLst/>
              <a:latin typeface="Times New Roman" panose="02020603050405020304" pitchFamily="18" charset="0"/>
            </a:endParaRPr>
          </a:p>
          <a:p>
            <a:pPr marL="0" indent="0">
              <a:buNone/>
            </a:pPr>
            <a:endParaRPr lang="es-MX" dirty="0"/>
          </a:p>
        </p:txBody>
      </p:sp>
    </p:spTree>
    <p:extLst>
      <p:ext uri="{BB962C8B-B14F-4D97-AF65-F5344CB8AC3E}">
        <p14:creationId xmlns:p14="http://schemas.microsoft.com/office/powerpoint/2010/main" val="91271049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docProps/app.xml><?xml version="1.0" encoding="utf-8"?>
<Properties xmlns="http://schemas.openxmlformats.org/officeDocument/2006/extended-properties" xmlns:vt="http://schemas.openxmlformats.org/officeDocument/2006/docPropsVTypes">
  <Template>TM03457510[[fn=Savon]]</Template>
  <TotalTime>63</TotalTime>
  <Words>492</Words>
  <Application>Microsoft Office PowerPoint</Application>
  <PresentationFormat>Panorámica</PresentationFormat>
  <Paragraphs>61</Paragraphs>
  <Slides>28</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28</vt:i4>
      </vt:variant>
    </vt:vector>
  </HeadingPairs>
  <TitlesOfParts>
    <vt:vector size="36" baseType="lpstr">
      <vt:lpstr>arial</vt:lpstr>
      <vt:lpstr>arial</vt:lpstr>
      <vt:lpstr>Century Gothic</vt:lpstr>
      <vt:lpstr>Garamond</vt:lpstr>
      <vt:lpstr>Lucida Grande</vt:lpstr>
      <vt:lpstr>Open Sans</vt:lpstr>
      <vt:lpstr>Times New Roman</vt:lpstr>
      <vt:lpstr>Savon</vt:lpstr>
      <vt:lpstr>PRIMEROS AUXILIOS BASICOS  SESION N0. 8  </vt:lpstr>
      <vt:lpstr>ELETROCARDIOGRAMA</vt:lpstr>
      <vt:lpstr>BAUMANOMETRO Y ESTETOSCOPIO</vt:lpstr>
      <vt:lpstr>TOMA DE PULSO</vt:lpstr>
      <vt:lpstr>ESTETOSCOPIO CON DOBLE CAMPANA</vt:lpstr>
      <vt:lpstr>TIPOS DE TERMOMETRO</vt:lpstr>
      <vt:lpstr>¿QUE SON LOS SIGNOS VITALES?</vt:lpstr>
      <vt:lpstr>Principios    </vt:lpstr>
      <vt:lpstr> </vt:lpstr>
      <vt:lpstr>Presentación de PowerPoint</vt:lpstr>
      <vt:lpstr>LOS SIGNOS VITALES  SEGÚN LA OMS</vt:lpstr>
      <vt:lpstr>Presentación de PowerPoint</vt:lpstr>
      <vt:lpstr>Monitoreo de los signos vitales</vt:lpstr>
      <vt:lpstr>Monitoreo en presión arterial y pulso</vt:lpstr>
      <vt:lpstr>Presentación de PowerPoint</vt:lpstr>
      <vt:lpstr>Presentación de PowerPoint</vt:lpstr>
      <vt:lpstr>Las constantes de los signos vitales</vt:lpstr>
      <vt:lpstr>¿Cuáles son las constantes vitales? </vt:lpstr>
      <vt:lpstr>Los signos vitales como función del cuerpo.</vt:lpstr>
      <vt:lpstr>La importancia de los signos vitales en una emergencia </vt:lpstr>
      <vt:lpstr>Que puedo hacer por el paciente</vt:lpstr>
      <vt:lpstr>Colocarlo en posición de recuperación o decúbito lateral</vt:lpstr>
      <vt:lpstr>Aflojar la ropa</vt:lpstr>
      <vt:lpstr>Que participen los curiosos</vt:lpstr>
      <vt:lpstr>Tu botiquín como parte de tus accesorios</vt:lpstr>
      <vt:lpstr>Tu auxilio será oportuno </vt:lpstr>
      <vt:lpstr>Todos somos equipo</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PRIMEROS AUXILIOS BASICOS  SESION N0. 8</dc:title>
  <dc:creator>María Irene Zambrano Naranjo</dc:creator>
  <cp:lastModifiedBy>Docente</cp:lastModifiedBy>
  <cp:revision>1</cp:revision>
  <dcterms:created xsi:type="dcterms:W3CDTF">2022-03-10T15:25:00Z</dcterms:created>
  <dcterms:modified xsi:type="dcterms:W3CDTF">2022-03-30T18:25:19Z</dcterms:modified>
</cp:coreProperties>
</file>