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2" r:id="rId37"/>
    <p:sldId id="291" r:id="rId38"/>
    <p:sldId id="293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4/1/2022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4/1/2022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4/1/2022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cardioalianza.org/las-enfermedades-cardiovasculares/insuficiencia-cardiaca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cardioalianza.org/cuida-tu-corazon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medlineplus.gov/spanish/ency/article/000195.htm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PRIMEROS AUXILIOS </a:t>
            </a:r>
            <a:endParaRPr lang="es-MX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s-MX" dirty="0" smtClean="0"/>
              <a:t>SESION. 17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510560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¿Que pasa en el cuerpo para que aparezca un infarto al miocardio?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base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808080"/>
                </a:solidFill>
                <a:latin typeface="Open Sans"/>
              </a:rPr>
              <a:t>Obstrucción de las arterias coronarias que suministran sangre al corazón, debido a la acumulación de grasa en sus paredes (</a:t>
            </a:r>
            <a:r>
              <a:rPr lang="es-ES" b="1" dirty="0">
                <a:solidFill>
                  <a:srgbClr val="808080"/>
                </a:solidFill>
                <a:latin typeface="Open Sans"/>
              </a:rPr>
              <a:t>Arteriosclerosis</a:t>
            </a:r>
            <a:r>
              <a:rPr lang="es-ES" dirty="0">
                <a:solidFill>
                  <a:srgbClr val="808080"/>
                </a:solidFill>
                <a:latin typeface="Open Sans"/>
              </a:rPr>
              <a:t>).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808080"/>
                </a:solidFill>
                <a:latin typeface="Open Sans"/>
              </a:rPr>
              <a:t>Coágulo de sangre que obstruye una arteria coronaria, que se ha hecho estrecha debido a una placa de grasa (</a:t>
            </a:r>
            <a:r>
              <a:rPr lang="es-ES" b="1" dirty="0" err="1">
                <a:solidFill>
                  <a:srgbClr val="808080"/>
                </a:solidFill>
                <a:latin typeface="Open Sans"/>
              </a:rPr>
              <a:t>Atero</a:t>
            </a:r>
            <a:r>
              <a:rPr lang="es-ES" b="1" dirty="0">
                <a:solidFill>
                  <a:srgbClr val="808080"/>
                </a:solidFill>
                <a:latin typeface="Open Sans"/>
              </a:rPr>
              <a:t>-trombosis</a:t>
            </a:r>
            <a:r>
              <a:rPr lang="es-ES" dirty="0">
                <a:solidFill>
                  <a:srgbClr val="808080"/>
                </a:solidFill>
                <a:latin typeface="Open Sans"/>
              </a:rPr>
              <a:t>).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808080"/>
                </a:solidFill>
                <a:latin typeface="Open Sans"/>
              </a:rPr>
              <a:t>Contracción que estrecha una arteria coronaria e impide el paso de la sangre y que ésta llegue a parte del corazón.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808080"/>
                </a:solidFill>
                <a:latin typeface="Open Sans"/>
              </a:rPr>
              <a:t>Enfermedades crónicas de corazón, como las arritmias y la </a:t>
            </a:r>
            <a:r>
              <a:rPr lang="es-ES" b="1" dirty="0">
                <a:solidFill>
                  <a:srgbClr val="808080"/>
                </a:solidFill>
                <a:latin typeface="Open Sans"/>
                <a:hlinkClick r:id="rId2"/>
              </a:rPr>
              <a:t>insuficiencia cardíaca</a:t>
            </a:r>
            <a:r>
              <a:rPr lang="es-ES" dirty="0">
                <a:solidFill>
                  <a:srgbClr val="808080"/>
                </a:solidFill>
                <a:latin typeface="Open Sans"/>
                <a:hlinkClick r:id="rId2"/>
              </a:rPr>
              <a:t>.</a:t>
            </a:r>
            <a:endParaRPr lang="es-ES" dirty="0">
              <a:solidFill>
                <a:srgbClr val="808080"/>
              </a:solidFill>
              <a:latin typeface="Open Sans"/>
            </a:endParaRP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7105637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389670" cy="701101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rgbClr val="808080"/>
                </a:solidFill>
                <a:latin typeface="Open Sans"/>
                <a:hlinkClick r:id="rId3"/>
              </a:rPr>
              <a:t>Factores de </a:t>
            </a:r>
            <a:r>
              <a:rPr lang="es-ES" b="1" dirty="0" smtClean="0">
                <a:solidFill>
                  <a:srgbClr val="808080"/>
                </a:solidFill>
                <a:latin typeface="Open Sans"/>
                <a:hlinkClick r:id="rId3"/>
              </a:rPr>
              <a:t>riesgo</a:t>
            </a:r>
            <a:r>
              <a:rPr lang="es-ES" b="1" dirty="0" smtClean="0">
                <a:solidFill>
                  <a:srgbClr val="808080"/>
                </a:solidFill>
                <a:latin typeface="Open Sans"/>
              </a:rPr>
              <a:t> 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>
                <a:solidFill>
                  <a:srgbClr val="808080"/>
                </a:solidFill>
                <a:latin typeface="Open Sans"/>
              </a:rPr>
              <a:t> como la hipertensión, la diabetes, un estilo de vida sedentario, el tabaco, etc</a:t>
            </a:r>
            <a:r>
              <a:rPr lang="es-ES" dirty="0" smtClean="0">
                <a:solidFill>
                  <a:srgbClr val="808080"/>
                </a:solidFill>
                <a:latin typeface="Open Sans"/>
              </a:rPr>
              <a:t>.</a:t>
            </a:r>
          </a:p>
          <a:p>
            <a:r>
              <a:rPr lang="es-ES" dirty="0" smtClean="0">
                <a:solidFill>
                  <a:srgbClr val="808080"/>
                </a:solidFill>
                <a:latin typeface="Open Sans"/>
              </a:rPr>
              <a:t>La vejez, el alcohol, consumo de droga.</a:t>
            </a:r>
          </a:p>
          <a:p>
            <a:r>
              <a:rPr lang="es-ES" dirty="0" smtClean="0">
                <a:solidFill>
                  <a:srgbClr val="808080"/>
                </a:solidFill>
                <a:latin typeface="Open Sans"/>
              </a:rPr>
              <a:t>El estrés, el no permitirte darte tiempo para descansar y retroalimentarte (físico, mental, cultural, espiritual)</a:t>
            </a:r>
          </a:p>
          <a:p>
            <a:endParaRPr lang="es-ES" dirty="0">
              <a:solidFill>
                <a:srgbClr val="808080"/>
              </a:solidFill>
              <a:latin typeface="Open Sans"/>
            </a:endParaRPr>
          </a:p>
          <a:p>
            <a:endParaRPr lang="es-ES" dirty="0">
              <a:solidFill>
                <a:srgbClr val="808080"/>
              </a:solidFill>
              <a:latin typeface="Open Sans"/>
            </a:endParaRP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9952680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/>
              <a:t>Síntomas del infarto de miocardio</a:t>
            </a:r>
            <a:br>
              <a:rPr lang="es-MX" dirty="0"/>
            </a:br>
            <a:r>
              <a:rPr lang="es-MX" dirty="0"/>
              <a:t>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3200" dirty="0"/>
              <a:t>Los síntomas pueden manifestarse en distintas combinaciones, sin ser necesario presentarlos todos para confirmar</a:t>
            </a:r>
            <a:br>
              <a:rPr lang="es-ES" sz="3200" dirty="0"/>
            </a:br>
            <a:r>
              <a:rPr lang="es-ES" sz="3200" dirty="0"/>
              <a:t>el </a:t>
            </a:r>
            <a:r>
              <a:rPr lang="es-ES" sz="3200" b="1" dirty="0"/>
              <a:t>Infarto de Miocardio</a:t>
            </a:r>
            <a:r>
              <a:rPr lang="es-ES" sz="3200" dirty="0" smtClean="0"/>
              <a:t>. 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42140119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El primordial dolor en el pecho</a:t>
            </a:r>
            <a:endParaRPr lang="es-MX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97680" y="2952207"/>
            <a:ext cx="3592286" cy="261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1408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Síntomas 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s-ES" dirty="0">
                <a:solidFill>
                  <a:srgbClr val="808080"/>
                </a:solidFill>
                <a:latin typeface="Open Sans"/>
              </a:rPr>
              <a:t>Dolor muy fuerte y opresión en el pecho, que puede aparecer de forma brusca o durante el ejercicio.</a:t>
            </a:r>
            <a:r>
              <a:rPr lang="es-ES" dirty="0"/>
              <a:t/>
            </a:r>
            <a:br>
              <a:rPr lang="es-ES" dirty="0"/>
            </a:br>
            <a:r>
              <a:rPr lang="es-ES" dirty="0">
                <a:solidFill>
                  <a:srgbClr val="808080"/>
                </a:solidFill>
                <a:latin typeface="Open Sans"/>
              </a:rPr>
              <a:t>Puede acompañarse de dolor en otras partes del cuerpo: mandíbula, cuello, espalda, brazo izquierdo, zona abdominal.</a:t>
            </a:r>
            <a:r>
              <a:rPr lang="es-ES" dirty="0"/>
              <a:t/>
            </a:r>
            <a:br>
              <a:rPr lang="es-ES" dirty="0"/>
            </a:br>
            <a:r>
              <a:rPr lang="es-ES" dirty="0">
                <a:solidFill>
                  <a:srgbClr val="808080"/>
                </a:solidFill>
                <a:latin typeface="Open Sans"/>
              </a:rPr>
              <a:t>El dolor no desaparece en reposo, ni varía con movimientos ni con la respiración.</a:t>
            </a:r>
          </a:p>
          <a:p>
            <a:pPr marL="0" indent="0"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8488130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285750" lvl="0" indent="-285750" fontAlgn="base">
              <a:spcBef>
                <a:spcPct val="20000"/>
              </a:spcBef>
              <a:spcAft>
                <a:spcPts val="600"/>
              </a:spcAft>
            </a:pPr>
            <a:r>
              <a:rPr lang="es-ES" sz="2400" b="1" dirty="0">
                <a:ln>
                  <a:noFill/>
                </a:ln>
                <a:solidFill>
                  <a:srgbClr val="808080"/>
                </a:solidFill>
                <a:latin typeface="Open Sans"/>
                <a:ea typeface="+mn-ea"/>
                <a:cs typeface="+mn-cs"/>
              </a:rPr>
              <a:t>Otros síntomas:</a:t>
            </a:r>
            <a:r>
              <a:rPr lang="es-ES" sz="2400" dirty="0">
                <a:ln>
                  <a:noFill/>
                </a:ln>
                <a:solidFill>
                  <a:srgbClr val="808080"/>
                </a:solidFill>
                <a:latin typeface="Open Sans"/>
                <a:ea typeface="+mn-ea"/>
                <a:cs typeface="+mn-cs"/>
              </a:rPr>
              <a:t> Mareo intenso, sudor, cansancio inexplicable, latidos anormales del corazón, dificultad para respirar,</a:t>
            </a:r>
            <a:br>
              <a:rPr lang="es-ES" sz="2400" dirty="0">
                <a:ln>
                  <a:noFill/>
                </a:ln>
                <a:solidFill>
                  <a:srgbClr val="808080"/>
                </a:solidFill>
                <a:latin typeface="Open Sans"/>
                <a:ea typeface="+mn-ea"/>
                <a:cs typeface="+mn-cs"/>
              </a:rPr>
            </a:br>
            <a:r>
              <a:rPr lang="es-ES" sz="2400" dirty="0">
                <a:ln>
                  <a:noFill/>
                </a:ln>
                <a:solidFill>
                  <a:srgbClr val="808080"/>
                </a:solidFill>
                <a:latin typeface="Open Sans"/>
                <a:ea typeface="+mn-ea"/>
                <a:cs typeface="+mn-cs"/>
              </a:rPr>
              <a:t>náuseas y vómitos.</a:t>
            </a:r>
            <a:br>
              <a:rPr lang="es-ES" sz="2400" dirty="0">
                <a:ln>
                  <a:noFill/>
                </a:ln>
                <a:solidFill>
                  <a:srgbClr val="808080"/>
                </a:solidFill>
                <a:latin typeface="Open Sans"/>
                <a:ea typeface="+mn-ea"/>
                <a:cs typeface="+mn-cs"/>
              </a:rPr>
            </a:br>
            <a:endParaRPr lang="es-MX" dirty="0"/>
          </a:p>
        </p:txBody>
      </p:sp>
      <p:pic>
        <p:nvPicPr>
          <p:cNvPr id="4" name="Marcador de contenido 3" descr="두개한의원 상담문의 031-613-3700 :: 어지러움증에 좋은 음식 뭐가 있을까?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062" y="2557463"/>
            <a:ext cx="3317875" cy="3317875"/>
          </a:xfrm>
        </p:spPr>
      </p:pic>
    </p:spTree>
    <p:extLst>
      <p:ext uri="{BB962C8B-B14F-4D97-AF65-F5344CB8AC3E}">
        <p14:creationId xmlns:p14="http://schemas.microsoft.com/office/powerpoint/2010/main" val="27958267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solidFill>
                  <a:srgbClr val="808080"/>
                </a:solidFill>
                <a:latin typeface="Open Sans"/>
              </a:rPr>
              <a:t>Duración del dolor:</a:t>
            </a:r>
            <a:r>
              <a:rPr lang="es-ES" dirty="0">
                <a:solidFill>
                  <a:srgbClr val="808080"/>
                </a:solidFill>
                <a:latin typeface="Open Sans"/>
              </a:rPr>
              <a:t> más de 20 minutos.</a:t>
            </a:r>
            <a:endParaRPr lang="es-MX" dirty="0"/>
          </a:p>
        </p:txBody>
      </p:sp>
      <p:pic>
        <p:nvPicPr>
          <p:cNvPr id="4" name="Marcador de contenido 3" descr="&lt;strong&gt;reloj&lt;/strong&gt; - Actiludi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163" y="2557463"/>
            <a:ext cx="3469673" cy="3317875"/>
          </a:xfrm>
        </p:spPr>
      </p:pic>
    </p:spTree>
    <p:extLst>
      <p:ext uri="{BB962C8B-B14F-4D97-AF65-F5344CB8AC3E}">
        <p14:creationId xmlns:p14="http://schemas.microsoft.com/office/powerpoint/2010/main" val="28423486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solidFill>
                  <a:srgbClr val="3C4CE9"/>
                </a:solidFill>
                <a:latin typeface="Open Sans"/>
              </a:rPr>
              <a:t>¿Sientes un dolor intenso en el pecho?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Llama inmediatamente al 911</a:t>
            </a:r>
          </a:p>
          <a:p>
            <a:r>
              <a:rPr lang="es-MX" dirty="0" smtClean="0"/>
              <a:t>Pide ayuda a la persona mas cercana</a:t>
            </a:r>
          </a:p>
          <a:p>
            <a:r>
              <a:rPr lang="es-MX" dirty="0" smtClean="0"/>
              <a:t>Debes conservar la calma como paciente</a:t>
            </a:r>
          </a:p>
          <a:p>
            <a:r>
              <a:rPr lang="es-MX" dirty="0" smtClean="0"/>
              <a:t>Permitir la ayuda de otras personas</a:t>
            </a:r>
          </a:p>
          <a:p>
            <a:r>
              <a:rPr lang="es-MX" dirty="0" smtClean="0"/>
              <a:t>Guardar reposo absoluto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9947487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base"/>
            <a:r>
              <a:rPr lang="es-MX" dirty="0">
                <a:solidFill>
                  <a:srgbClr val="3C4CE9"/>
                </a:solidFill>
                <a:latin typeface="interstate-light"/>
              </a:rPr>
              <a:t>Diagnóstico del infarto de miocardio</a:t>
            </a:r>
            <a:br>
              <a:rPr lang="es-MX" dirty="0">
                <a:solidFill>
                  <a:srgbClr val="3C4CE9"/>
                </a:solidFill>
                <a:latin typeface="interstate-light"/>
              </a:rPr>
            </a:b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>
                <a:solidFill>
                  <a:srgbClr val="808080"/>
                </a:solidFill>
                <a:latin typeface="Open Sans"/>
              </a:rPr>
              <a:t>En el IM el tiempo es un factor vital. Cuanto más tiempo pasa desde los primeros síntomas hasta que se atiende</a:t>
            </a:r>
            <a:r>
              <a:rPr lang="es-ES" dirty="0"/>
              <a:t/>
            </a:r>
            <a:br>
              <a:rPr lang="es-ES" dirty="0"/>
            </a:br>
            <a:r>
              <a:rPr lang="es-ES" dirty="0">
                <a:solidFill>
                  <a:srgbClr val="808080"/>
                </a:solidFill>
                <a:latin typeface="Open Sans"/>
              </a:rPr>
              <a:t>el paciente, mayores son los problemas que puede causar en el corazón, incluso podría provocar la </a:t>
            </a:r>
            <a:r>
              <a:rPr lang="es-ES" dirty="0" smtClean="0">
                <a:solidFill>
                  <a:srgbClr val="808080"/>
                </a:solidFill>
                <a:latin typeface="Open Sans"/>
              </a:rPr>
              <a:t>muerte</a:t>
            </a:r>
            <a:r>
              <a:rPr lang="es-ES" dirty="0">
                <a:solidFill>
                  <a:srgbClr val="808080"/>
                </a:solidFill>
                <a:latin typeface="Open Sans"/>
              </a:rPr>
              <a:t>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4845122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 fontAlgn="base"/>
            <a:r>
              <a:rPr lang="es-ES" sz="2800" dirty="0"/>
              <a:t>Electrocardiograma</a:t>
            </a:r>
            <a:br>
              <a:rPr lang="es-ES" sz="2800" dirty="0"/>
            </a:br>
            <a:r>
              <a:rPr lang="es-ES" sz="2800" dirty="0"/>
              <a:t>Es la prueba definitiva para detectar si se está sufriendo un infarto. Registra la actividad eléctrica</a:t>
            </a:r>
            <a:br>
              <a:rPr lang="es-ES" sz="2800" dirty="0"/>
            </a:br>
            <a:r>
              <a:rPr lang="es-ES" sz="2800" dirty="0"/>
              <a:t>del corazón y es una prueba sencilla y no dolorosa.</a:t>
            </a:r>
            <a:br>
              <a:rPr lang="es-ES" sz="2800" dirty="0"/>
            </a:br>
            <a:endParaRPr lang="es-MX" sz="2800" dirty="0"/>
          </a:p>
        </p:txBody>
      </p:sp>
      <p:pic>
        <p:nvPicPr>
          <p:cNvPr id="4" name="Marcador de contenido 3" descr="c++ - libsvm - Training a signal - Stack Overflow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331" y="3122023"/>
            <a:ext cx="6322423" cy="1970677"/>
          </a:xfrm>
        </p:spPr>
      </p:pic>
    </p:spTree>
    <p:extLst>
      <p:ext uri="{BB962C8B-B14F-4D97-AF65-F5344CB8AC3E}">
        <p14:creationId xmlns:p14="http://schemas.microsoft.com/office/powerpoint/2010/main" val="3905234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INFARTO AL MIOCARDIO</a:t>
            </a:r>
            <a:endParaRPr lang="es-MX" dirty="0"/>
          </a:p>
        </p:txBody>
      </p:sp>
      <p:pic>
        <p:nvPicPr>
          <p:cNvPr id="4" name="Marcador de contenido 3" descr="Blog del Hipertenso: Día Mundial del Corazón 2014 ¿Es tu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994" y="2413772"/>
            <a:ext cx="4084879" cy="3317875"/>
          </a:xfrm>
        </p:spPr>
      </p:pic>
    </p:spTree>
    <p:extLst>
      <p:ext uri="{BB962C8B-B14F-4D97-AF65-F5344CB8AC3E}">
        <p14:creationId xmlns:p14="http://schemas.microsoft.com/office/powerpoint/2010/main" val="16992912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base"/>
            <a:r>
              <a:rPr lang="es-ES" dirty="0"/>
              <a:t>Resonancia magnética cardíaca en reposo</a:t>
            </a:r>
            <a:br>
              <a:rPr lang="es-ES" dirty="0"/>
            </a:br>
            <a:r>
              <a:rPr lang="es-ES" dirty="0"/>
              <a:t>Se realiza sólo en casos dudosos.</a:t>
            </a:r>
            <a:br>
              <a:rPr lang="es-ES" dirty="0"/>
            </a:br>
            <a:r>
              <a:rPr lang="es-ES" dirty="0" smtClean="0"/>
              <a:t> </a:t>
            </a:r>
            <a:endParaRPr lang="es-MX" dirty="0"/>
          </a:p>
        </p:txBody>
      </p:sp>
      <p:pic>
        <p:nvPicPr>
          <p:cNvPr id="4" name="Marcador de contenido 3" descr="Tecnicos Radiologos: Manual para &lt;strong&gt;Resonancia&lt;/strong&gt; Magnética de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8777" y="2557463"/>
            <a:ext cx="5590903" cy="3317875"/>
          </a:xfrm>
        </p:spPr>
      </p:pic>
    </p:spTree>
    <p:extLst>
      <p:ext uri="{BB962C8B-B14F-4D97-AF65-F5344CB8AC3E}">
        <p14:creationId xmlns:p14="http://schemas.microsoft.com/office/powerpoint/2010/main" val="35768996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8545" y="679269"/>
            <a:ext cx="9601196" cy="1619794"/>
          </a:xfrm>
        </p:spPr>
        <p:txBody>
          <a:bodyPr>
            <a:noAutofit/>
          </a:bodyPr>
          <a:lstStyle/>
          <a:p>
            <a:pPr fontAlgn="base"/>
            <a:r>
              <a:rPr lang="es-ES" sz="3600" dirty="0">
                <a:solidFill>
                  <a:srgbClr val="3C4CE9"/>
                </a:solidFill>
                <a:latin typeface="interstate-light"/>
              </a:rPr>
              <a:t>Tratamiento del infarto de miocardio</a:t>
            </a:r>
            <a:br>
              <a:rPr lang="es-ES" sz="3600" dirty="0">
                <a:solidFill>
                  <a:srgbClr val="3C4CE9"/>
                </a:solidFill>
                <a:latin typeface="interstate-light"/>
              </a:rPr>
            </a:br>
            <a:r>
              <a:rPr lang="es-ES" sz="3600" b="1" dirty="0">
                <a:solidFill>
                  <a:srgbClr val="3C4CE9"/>
                </a:solidFill>
                <a:latin typeface="interstate-bold"/>
              </a:rPr>
              <a:t>Tratamientos </a:t>
            </a:r>
            <a:r>
              <a:rPr lang="es-ES" sz="3600" b="1" dirty="0" smtClean="0">
                <a:solidFill>
                  <a:srgbClr val="3C4CE9"/>
                </a:solidFill>
                <a:latin typeface="interstate-bold"/>
              </a:rPr>
              <a:t>quirúrgicos</a:t>
            </a:r>
            <a:r>
              <a:rPr lang="es-ES" sz="3600" dirty="0">
                <a:solidFill>
                  <a:srgbClr val="3C4CE9"/>
                </a:solidFill>
                <a:latin typeface="interstate-light"/>
              </a:rPr>
              <a:t/>
            </a:r>
            <a:br>
              <a:rPr lang="es-ES" sz="3600" dirty="0">
                <a:solidFill>
                  <a:srgbClr val="3C4CE9"/>
                </a:solidFill>
                <a:latin typeface="interstate-light"/>
              </a:rPr>
            </a:br>
            <a:endParaRPr lang="es-MX" sz="36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>
              <a:buFont typeface="Arial" panose="020B0604020202020204" pitchFamily="34" charset="0"/>
              <a:buChar char="•"/>
            </a:pPr>
            <a:r>
              <a:rPr lang="es-ES" b="1" dirty="0" smtClean="0">
                <a:solidFill>
                  <a:srgbClr val="3C4CE9"/>
                </a:solidFill>
                <a:latin typeface="Open Sans"/>
              </a:rPr>
              <a:t>Angioplastia </a:t>
            </a:r>
            <a:r>
              <a:rPr lang="es-ES" b="1" dirty="0">
                <a:solidFill>
                  <a:srgbClr val="3C4CE9"/>
                </a:solidFill>
                <a:latin typeface="Open Sans"/>
              </a:rPr>
              <a:t>– Cateterismo Cardíaco</a:t>
            </a:r>
            <a:r>
              <a:rPr lang="es-ES" dirty="0">
                <a:solidFill>
                  <a:srgbClr val="808080"/>
                </a:solidFill>
                <a:latin typeface="Open Sans"/>
              </a:rPr>
              <a:t/>
            </a:r>
            <a:br>
              <a:rPr lang="es-ES" dirty="0">
                <a:solidFill>
                  <a:srgbClr val="808080"/>
                </a:solidFill>
                <a:latin typeface="Open Sans"/>
              </a:rPr>
            </a:br>
            <a:r>
              <a:rPr lang="es-ES" dirty="0">
                <a:solidFill>
                  <a:srgbClr val="808080"/>
                </a:solidFill>
                <a:latin typeface="Open Sans"/>
              </a:rPr>
              <a:t>Consiste en colocar un </a:t>
            </a:r>
            <a:r>
              <a:rPr lang="es-ES" b="1" dirty="0">
                <a:solidFill>
                  <a:srgbClr val="808080"/>
                </a:solidFill>
                <a:latin typeface="Open Sans"/>
              </a:rPr>
              <a:t>material en forma de malla (stent)</a:t>
            </a:r>
            <a:r>
              <a:rPr lang="es-ES" dirty="0">
                <a:solidFill>
                  <a:srgbClr val="808080"/>
                </a:solidFill>
                <a:latin typeface="Open Sans"/>
              </a:rPr>
              <a:t> en la pared de la arteria coronaria para hacer fluir la sangre correctamente.</a:t>
            </a:r>
            <a:br>
              <a:rPr lang="es-ES" dirty="0">
                <a:solidFill>
                  <a:srgbClr val="808080"/>
                </a:solidFill>
                <a:latin typeface="Open Sans"/>
              </a:rPr>
            </a:br>
            <a:r>
              <a:rPr lang="es-ES" dirty="0">
                <a:solidFill>
                  <a:srgbClr val="808080"/>
                </a:solidFill>
                <a:latin typeface="Open Sans"/>
              </a:rPr>
              <a:t>A través de las arterias de las extremidades (la arteria femoral, en el muslo, o radial, en el antebrazo), se introduce un catéter (tubo, generalmente largo,</a:t>
            </a:r>
            <a:br>
              <a:rPr lang="es-ES" dirty="0">
                <a:solidFill>
                  <a:srgbClr val="808080"/>
                </a:solidFill>
                <a:latin typeface="Open Sans"/>
              </a:rPr>
            </a:br>
            <a:r>
              <a:rPr lang="es-ES" dirty="0">
                <a:solidFill>
                  <a:srgbClr val="808080"/>
                </a:solidFill>
                <a:latin typeface="Open Sans"/>
              </a:rPr>
              <a:t>delgado y flexible) que sirve como conducto para hacer llegar el stent a la arteria coronaria. El stent puede ser: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639557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95401" y="1554480"/>
            <a:ext cx="9601196" cy="4321388"/>
          </a:xfrm>
        </p:spPr>
        <p:txBody>
          <a:bodyPr/>
          <a:lstStyle/>
          <a:p>
            <a:pPr lvl="1" fontAlgn="base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rgbClr val="808080"/>
                </a:solidFill>
                <a:latin typeface="Open Sans"/>
              </a:rPr>
              <a:t>Convencional:</a:t>
            </a:r>
            <a:r>
              <a:rPr lang="es-ES" dirty="0">
                <a:solidFill>
                  <a:srgbClr val="808080"/>
                </a:solidFill>
                <a:latin typeface="Open Sans"/>
              </a:rPr>
              <a:t> Elaborado con metal</a:t>
            </a:r>
            <a:r>
              <a:rPr lang="es-ES" dirty="0" smtClean="0">
                <a:solidFill>
                  <a:srgbClr val="808080"/>
                </a:solidFill>
                <a:latin typeface="Open Sans"/>
              </a:rPr>
              <a:t>.</a:t>
            </a:r>
          </a:p>
          <a:p>
            <a:pPr lvl="1" fontAlgn="base">
              <a:buFont typeface="Arial" panose="020B0604020202020204" pitchFamily="34" charset="0"/>
              <a:buChar char="•"/>
            </a:pPr>
            <a:endParaRPr lang="es-ES" dirty="0">
              <a:solidFill>
                <a:srgbClr val="808080"/>
              </a:solidFill>
              <a:latin typeface="Open Sans"/>
            </a:endParaRPr>
          </a:p>
          <a:p>
            <a:pPr marL="457200" lvl="1" indent="0" fontAlgn="base">
              <a:buNone/>
            </a:pPr>
            <a:endParaRPr lang="es-ES" dirty="0">
              <a:solidFill>
                <a:srgbClr val="808080"/>
              </a:solidFill>
              <a:latin typeface="Open Sans"/>
            </a:endParaRP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rgbClr val="808080"/>
                </a:solidFill>
                <a:latin typeface="Open Sans"/>
              </a:rPr>
              <a:t>Farmacoactivo:</a:t>
            </a:r>
            <a:r>
              <a:rPr lang="es-ES" dirty="0">
                <a:solidFill>
                  <a:srgbClr val="808080"/>
                </a:solidFill>
                <a:latin typeface="Open Sans"/>
              </a:rPr>
              <a:t> Liberadores de fármacos que evitan la obstrucción del stent a lo largo de los siguientes meses o años de su implantación</a:t>
            </a:r>
            <a:r>
              <a:rPr lang="es-ES" dirty="0" smtClean="0">
                <a:solidFill>
                  <a:srgbClr val="808080"/>
                </a:solidFill>
                <a:latin typeface="Open Sans"/>
              </a:rPr>
              <a:t>. Los </a:t>
            </a:r>
            <a:r>
              <a:rPr lang="es-ES" dirty="0">
                <a:solidFill>
                  <a:srgbClr val="808080"/>
                </a:solidFill>
                <a:latin typeface="Open Sans"/>
              </a:rPr>
              <a:t>pacientes con stent deben tomar </a:t>
            </a:r>
            <a:r>
              <a:rPr lang="es-ES" b="1" dirty="0">
                <a:solidFill>
                  <a:srgbClr val="808080"/>
                </a:solidFill>
                <a:latin typeface="Open Sans"/>
              </a:rPr>
              <a:t>antiagregantes</a:t>
            </a:r>
            <a:r>
              <a:rPr lang="es-ES" dirty="0">
                <a:solidFill>
                  <a:srgbClr val="808080"/>
                </a:solidFill>
                <a:latin typeface="Open Sans"/>
              </a:rPr>
              <a:t> para evitar el riesgo de trombosis. Tu médico te recetará los que considere más adecuados.</a:t>
            </a:r>
          </a:p>
          <a:p>
            <a:pPr marL="0" indent="0"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1276305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s-ES" sz="3200" dirty="0"/>
              <a:t>Se añade una malla en la pared estrecha</a:t>
            </a:r>
            <a:br>
              <a:rPr lang="es-ES" sz="3200" dirty="0"/>
            </a:br>
            <a:r>
              <a:rPr lang="es-ES" sz="3200" dirty="0"/>
              <a:t>que se hincha y permite que la sangre pueda</a:t>
            </a:r>
            <a:br>
              <a:rPr lang="es-ES" sz="3200" dirty="0"/>
            </a:br>
            <a:r>
              <a:rPr lang="es-ES" sz="3200" dirty="0"/>
              <a:t>fluir correctamente:</a:t>
            </a:r>
            <a:endParaRPr lang="es-MX" sz="3200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81475" y="2756263"/>
            <a:ext cx="4309382" cy="293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8620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2" y="1149532"/>
            <a:ext cx="9601196" cy="509451"/>
          </a:xfrm>
        </p:spPr>
        <p:txBody>
          <a:bodyPr>
            <a:normAutofit fontScale="90000"/>
          </a:bodyPr>
          <a:lstStyle/>
          <a:p>
            <a:pPr marL="285750" lvl="0" indent="-285750" fontAlgn="base">
              <a:spcBef>
                <a:spcPct val="20000"/>
              </a:spcBef>
              <a:spcAft>
                <a:spcPts val="600"/>
              </a:spcAft>
            </a:pPr>
            <a:r>
              <a:rPr lang="es-ES" sz="3200" b="1" dirty="0">
                <a:ln>
                  <a:noFill/>
                </a:ln>
                <a:solidFill>
                  <a:srgbClr val="3C4CE9"/>
                </a:solidFill>
                <a:latin typeface="interstate-bold"/>
                <a:ea typeface="+mn-ea"/>
                <a:cs typeface="+mn-cs"/>
              </a:rPr>
              <a:t>Tratamientos farmacológicos:</a:t>
            </a:r>
            <a:r>
              <a:rPr lang="es-ES" sz="1500" dirty="0">
                <a:ln>
                  <a:noFill/>
                </a:ln>
                <a:solidFill>
                  <a:srgbClr val="3C4CE9"/>
                </a:solidFill>
                <a:latin typeface="interstate-light"/>
                <a:ea typeface="+mn-ea"/>
                <a:cs typeface="+mn-cs"/>
              </a:rPr>
              <a:t/>
            </a:r>
            <a:br>
              <a:rPr lang="es-ES" sz="1500" dirty="0">
                <a:ln>
                  <a:noFill/>
                </a:ln>
                <a:solidFill>
                  <a:srgbClr val="3C4CE9"/>
                </a:solidFill>
                <a:latin typeface="interstate-light"/>
                <a:ea typeface="+mn-ea"/>
                <a:cs typeface="+mn-cs"/>
              </a:rPr>
            </a:b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95401" y="2090057"/>
            <a:ext cx="9601196" cy="3785811"/>
          </a:xfrm>
        </p:spPr>
        <p:txBody>
          <a:bodyPr>
            <a:normAutofit fontScale="85000" lnSpcReduction="20000"/>
          </a:bodyPr>
          <a:lstStyle/>
          <a:p>
            <a:pPr fontAlgn="base"/>
            <a:r>
              <a:rPr lang="es-ES" dirty="0" smtClean="0">
                <a:solidFill>
                  <a:srgbClr val="808080"/>
                </a:solidFill>
                <a:latin typeface="Open Sans"/>
              </a:rPr>
              <a:t>Los </a:t>
            </a:r>
            <a:r>
              <a:rPr lang="es-ES" dirty="0">
                <a:solidFill>
                  <a:srgbClr val="808080"/>
                </a:solidFill>
                <a:latin typeface="Open Sans"/>
              </a:rPr>
              <a:t>fármacos más comunes son: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rgbClr val="3C4CE9"/>
                </a:solidFill>
                <a:latin typeface="Open Sans"/>
              </a:rPr>
              <a:t>Estatinas:</a:t>
            </a:r>
            <a:r>
              <a:rPr lang="es-ES" dirty="0">
                <a:solidFill>
                  <a:srgbClr val="808080"/>
                </a:solidFill>
                <a:latin typeface="Open Sans"/>
              </a:rPr>
              <a:t> Reducen los niveles de colesterol en la sangre.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rgbClr val="3C4CE9"/>
                </a:solidFill>
                <a:latin typeface="Open Sans"/>
              </a:rPr>
              <a:t>Acido acetilsalicílico:</a:t>
            </a:r>
            <a:r>
              <a:rPr lang="es-ES" dirty="0">
                <a:solidFill>
                  <a:srgbClr val="808080"/>
                </a:solidFill>
                <a:latin typeface="Open Sans"/>
              </a:rPr>
              <a:t> Evita la acumulación de placas en las arterias.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rgbClr val="3C4CE9"/>
                </a:solidFill>
                <a:latin typeface="Open Sans"/>
              </a:rPr>
              <a:t>Betabloqueantes:</a:t>
            </a:r>
            <a:r>
              <a:rPr lang="es-ES" dirty="0">
                <a:solidFill>
                  <a:srgbClr val="808080"/>
                </a:solidFill>
                <a:latin typeface="Open Sans"/>
              </a:rPr>
              <a:t> Reducen la presión arterial y mejoran la circulación de la sangre. El corazón necesita menos fuerza para latir, con el uso de estos fármacos.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rgbClr val="3C4CE9"/>
                </a:solidFill>
                <a:latin typeface="Open Sans"/>
              </a:rPr>
              <a:t>Anticoagulantes:</a:t>
            </a:r>
            <a:r>
              <a:rPr lang="es-ES" dirty="0">
                <a:solidFill>
                  <a:srgbClr val="808080"/>
                </a:solidFill>
                <a:latin typeface="Open Sans"/>
              </a:rPr>
              <a:t> Evitan la formación de coágulos de sangre o plaquetas.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rgbClr val="3C4CE9"/>
                </a:solidFill>
                <a:latin typeface="Open Sans"/>
              </a:rPr>
              <a:t>Vasodilatadores:</a:t>
            </a:r>
            <a:r>
              <a:rPr lang="es-ES" dirty="0">
                <a:solidFill>
                  <a:srgbClr val="808080"/>
                </a:solidFill>
                <a:latin typeface="Open Sans"/>
              </a:rPr>
              <a:t> Relajan los vasos sanguíneos y aumentan el suministro de sangre y oxígeno al corazón, reduciendo a su vez la carga de trabajo.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rgbClr val="3C4CE9"/>
                </a:solidFill>
                <a:latin typeface="Open Sans"/>
              </a:rPr>
              <a:t>Diuréticos:</a:t>
            </a:r>
            <a:r>
              <a:rPr lang="es-ES" dirty="0">
                <a:solidFill>
                  <a:srgbClr val="808080"/>
                </a:solidFill>
                <a:latin typeface="Open Sans"/>
              </a:rPr>
              <a:t> Permiten eliminar el exceso de líquidos y sodios del cuerpo. Ayudan a aliviar la carga de trabajo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0666893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Persona con dolor precordial</a:t>
            </a:r>
            <a:endParaRPr lang="es-MX" dirty="0"/>
          </a:p>
        </p:txBody>
      </p:sp>
      <p:pic>
        <p:nvPicPr>
          <p:cNvPr id="4" name="Marcador de contenido 3" descr="¿Sabes cómo prevenir un &lt;strong&gt;infarto&lt;/strong&gt; de &lt;strong&gt;miocardio&lt;/strong&gt;? - Presencia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594" y="2557463"/>
            <a:ext cx="4976812" cy="3317875"/>
          </a:xfrm>
        </p:spPr>
      </p:pic>
    </p:spTree>
    <p:extLst>
      <p:ext uri="{BB962C8B-B14F-4D97-AF65-F5344CB8AC3E}">
        <p14:creationId xmlns:p14="http://schemas.microsoft.com/office/powerpoint/2010/main" val="3106793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En el genero femenino</a:t>
            </a:r>
            <a:endParaRPr lang="es-MX" dirty="0"/>
          </a:p>
        </p:txBody>
      </p:sp>
      <p:pic>
        <p:nvPicPr>
          <p:cNvPr id="4" name="Marcador de contenido 3" descr="Conoce los síntomas del &lt;strong&gt;infarto&lt;/strong&gt; agudo de &lt;strong&gt;miocardio&lt;/strong&gt; en las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509" y="2442755"/>
            <a:ext cx="6897188" cy="3487782"/>
          </a:xfrm>
        </p:spPr>
      </p:pic>
    </p:spTree>
    <p:extLst>
      <p:ext uri="{BB962C8B-B14F-4D97-AF65-F5344CB8AC3E}">
        <p14:creationId xmlns:p14="http://schemas.microsoft.com/office/powerpoint/2010/main" val="40807471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8" name="Marcador de contenido 7" descr="Del daño miocárdico al &lt;strong&gt;infarto&lt;/strong&gt;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331" y="718458"/>
            <a:ext cx="6139543" cy="5551714"/>
          </a:xfrm>
        </p:spPr>
      </p:pic>
    </p:spTree>
    <p:extLst>
      <p:ext uri="{BB962C8B-B14F-4D97-AF65-F5344CB8AC3E}">
        <p14:creationId xmlns:p14="http://schemas.microsoft.com/office/powerpoint/2010/main" val="33808906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Corte de corazón dañado por infarto</a:t>
            </a:r>
            <a:endParaRPr lang="es-MX" dirty="0"/>
          </a:p>
        </p:txBody>
      </p:sp>
      <p:pic>
        <p:nvPicPr>
          <p:cNvPr id="4" name="Marcador de contenido 3" descr="Miocarditis aguda y muerte súbita en jóvenes: Presentación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193" y="2557463"/>
            <a:ext cx="4483614" cy="3317875"/>
          </a:xfrm>
        </p:spPr>
      </p:pic>
    </p:spTree>
    <p:extLst>
      <p:ext uri="{BB962C8B-B14F-4D97-AF65-F5344CB8AC3E}">
        <p14:creationId xmlns:p14="http://schemas.microsoft.com/office/powerpoint/2010/main" val="40168338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¿Que daño le hacemos a nuestro, corazón con nuestros hábitos?</a:t>
            </a:r>
            <a:endParaRPr lang="es-MX" dirty="0"/>
          </a:p>
        </p:txBody>
      </p:sp>
      <p:pic>
        <p:nvPicPr>
          <p:cNvPr id="4" name="Marcador de contenido 3" descr="No escribo para vos: Corazón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104" y="2508070"/>
            <a:ext cx="5120640" cy="3657600"/>
          </a:xfrm>
        </p:spPr>
      </p:pic>
    </p:spTree>
    <p:extLst>
      <p:ext uri="{BB962C8B-B14F-4D97-AF65-F5344CB8AC3E}">
        <p14:creationId xmlns:p14="http://schemas.microsoft.com/office/powerpoint/2010/main" val="3530219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OBJETIVO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95401" y="3108960"/>
            <a:ext cx="9601196" cy="2766908"/>
          </a:xfrm>
        </p:spPr>
        <p:txBody>
          <a:bodyPr>
            <a:normAutofit/>
          </a:bodyPr>
          <a:lstStyle/>
          <a:p>
            <a:r>
              <a:rPr lang="es-MX" sz="3200" dirty="0" smtClean="0"/>
              <a:t>El alumno conoce, identifica los signos y síntomas de un infarto al miocardio. Dando auxilio a la persona afectada.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19743711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2" y="1436914"/>
            <a:ext cx="9601196" cy="849085"/>
          </a:xfrm>
        </p:spPr>
        <p:txBody>
          <a:bodyPr>
            <a:normAutofit fontScale="90000"/>
          </a:bodyPr>
          <a:lstStyle/>
          <a:p>
            <a:r>
              <a:rPr lang="es-ES" dirty="0"/>
              <a:t>¿Qué debo comer para evitar un infarto?</a:t>
            </a:r>
            <a:br>
              <a:rPr lang="es-ES" dirty="0"/>
            </a:b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S" dirty="0" smtClean="0"/>
              <a:t>Nueces</a:t>
            </a:r>
            <a:r>
              <a:rPr lang="es-ES" dirty="0"/>
              <a:t>. Es un alimento 'estelar' </a:t>
            </a:r>
            <a:r>
              <a:rPr lang="es-ES" b="1" dirty="0"/>
              <a:t>para prevenir</a:t>
            </a:r>
            <a:r>
              <a:rPr lang="es-ES" dirty="0"/>
              <a:t> y cuidar problemas cardiovasculares gracias a sus altos niveles </a:t>
            </a:r>
            <a:r>
              <a:rPr lang="es-ES" b="1" dirty="0"/>
              <a:t>de</a:t>
            </a:r>
            <a:r>
              <a:rPr lang="es-ES" dirty="0"/>
              <a:t> ácidos grasos Omega-3, que protegen el corazón.</a:t>
            </a:r>
          </a:p>
          <a:p>
            <a:r>
              <a:rPr lang="es-ES" dirty="0"/>
              <a:t>Brócoli. ...</a:t>
            </a:r>
          </a:p>
          <a:p>
            <a:r>
              <a:rPr lang="es-ES" dirty="0"/>
              <a:t>Chocolate negro. ...</a:t>
            </a:r>
          </a:p>
          <a:p>
            <a:r>
              <a:rPr lang="es-ES" dirty="0"/>
              <a:t>Fresas. </a:t>
            </a:r>
            <a:r>
              <a:rPr lang="es-ES" dirty="0" smtClean="0"/>
              <a:t>...</a:t>
            </a:r>
            <a:endParaRPr lang="es-ES" dirty="0"/>
          </a:p>
          <a:p>
            <a:r>
              <a:rPr lang="es-ES" dirty="0"/>
              <a:t>Té verde. ...</a:t>
            </a:r>
          </a:p>
          <a:p>
            <a:r>
              <a:rPr lang="es-ES" dirty="0"/>
              <a:t>Aceite </a:t>
            </a:r>
            <a:r>
              <a:rPr lang="es-ES" b="1" dirty="0"/>
              <a:t>de</a:t>
            </a:r>
            <a:r>
              <a:rPr lang="es-ES" dirty="0"/>
              <a:t> oliva. ...</a:t>
            </a:r>
          </a:p>
          <a:p>
            <a:r>
              <a:rPr lang="es-ES" dirty="0"/>
              <a:t>Salmón.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1241494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Primeros auxilios en caso de ataque cardíaco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s-ES" dirty="0"/>
              <a:t>Un </a:t>
            </a:r>
            <a:r>
              <a:rPr lang="es-ES" dirty="0">
                <a:hlinkClick r:id="rId2"/>
              </a:rPr>
              <a:t>ataque cardíaco</a:t>
            </a:r>
            <a:r>
              <a:rPr lang="es-ES" dirty="0"/>
              <a:t> es una emergencia. Llame al 911 o al número local de emergencias si cree que usted u otra persona están teniendo un ataque cardíaco.</a:t>
            </a:r>
          </a:p>
          <a:p>
            <a:pPr fontAlgn="base"/>
            <a:r>
              <a:rPr lang="es-ES" dirty="0"/>
              <a:t>La persona promedio espera 3 horas antes de buscar ayuda por los síntomas de un ataque cardíaco. Muchos de los pacientes con ataques cardíacos mueren antes de llegar a un hospital. Cuanto más rápido llegue la persona a la sala de emergencias, mayor será su probabilidad de sobrevivir. El tratamiento médico oportuno reduce la magnitud del daño al corazón.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695438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Procure que la persona se siente, descanse y trate de mantener la calma.</a:t>
            </a:r>
          </a:p>
          <a:p>
            <a:r>
              <a:rPr lang="es-ES" dirty="0"/>
              <a:t>Afloje cualquier prenda de vestir ajustada.</a:t>
            </a:r>
          </a:p>
          <a:p>
            <a:r>
              <a:rPr lang="es-ES" dirty="0"/>
              <a:t>Pregúntele si toma medicamentos para el dolor torácico, como nitroglicerina por una enfermedad cardíaca conocida y ayúdele a tomarlos</a:t>
            </a:r>
            <a:r>
              <a:rPr lang="es-ES" dirty="0" smtClean="0"/>
              <a:t>.</a:t>
            </a:r>
          </a:p>
          <a:p>
            <a:r>
              <a:rPr lang="es-ES" dirty="0" smtClean="0"/>
              <a:t>Es medicamento de rescate y es sublingual. </a:t>
            </a:r>
            <a:endParaRPr lang="es-ES" dirty="0"/>
          </a:p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816829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El infarto al miocardio es una emergencia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MX" dirty="0" smtClean="0"/>
              <a:t>Su atención es inmediata</a:t>
            </a:r>
          </a:p>
          <a:p>
            <a:r>
              <a:rPr lang="es-MX" dirty="0" smtClean="0"/>
              <a:t>Se recomienda al paciente tenga su medicamento de rescate diario a la mano</a:t>
            </a:r>
          </a:p>
          <a:p>
            <a:r>
              <a:rPr lang="es-MX" dirty="0" smtClean="0"/>
              <a:t>Fácil de encontrar por el</a:t>
            </a:r>
          </a:p>
          <a:p>
            <a:r>
              <a:rPr lang="es-MX" dirty="0" smtClean="0"/>
              <a:t>Fácil de encontrar por la persona socorrista</a:t>
            </a:r>
          </a:p>
          <a:p>
            <a:r>
              <a:rPr lang="es-MX" dirty="0" smtClean="0"/>
              <a:t>Acompañar a la persona</a:t>
            </a:r>
          </a:p>
          <a:p>
            <a:r>
              <a:rPr lang="es-MX" dirty="0" smtClean="0"/>
              <a:t>Entregarlo a los paramédicos, médicos o persona con conocimiento en lo afectado.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936400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Recordemos checarnos frecuentemente</a:t>
            </a:r>
            <a:endParaRPr lang="es-MX" dirty="0"/>
          </a:p>
        </p:txBody>
      </p:sp>
      <p:pic>
        <p:nvPicPr>
          <p:cNvPr id="4" name="Marcador de contenido 3" descr="10 SEÑALES ANTE UN &lt;strong&gt;INFARTO&lt;/strong&gt; AL CORAZON QUE NO DEBES PASAR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451" y="2557463"/>
            <a:ext cx="6267097" cy="3317875"/>
          </a:xfrm>
        </p:spPr>
      </p:pic>
    </p:spTree>
    <p:extLst>
      <p:ext uri="{BB962C8B-B14F-4D97-AF65-F5344CB8AC3E}">
        <p14:creationId xmlns:p14="http://schemas.microsoft.com/office/powerpoint/2010/main" val="9319060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Hagamos un equipo de bienestar</a:t>
            </a:r>
            <a:endParaRPr lang="es-MX" dirty="0"/>
          </a:p>
        </p:txBody>
      </p:sp>
      <p:pic>
        <p:nvPicPr>
          <p:cNvPr id="4" name="Marcador de contenido 3" descr="&lt;strong&gt;Happy&lt;/strong&gt; Couple Free Stock Photo - Public Domain Picture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869" y="2557463"/>
            <a:ext cx="3435531" cy="3317875"/>
          </a:xfrm>
        </p:spPr>
      </p:pic>
    </p:spTree>
    <p:extLst>
      <p:ext uri="{BB962C8B-B14F-4D97-AF65-F5344CB8AC3E}">
        <p14:creationId xmlns:p14="http://schemas.microsoft.com/office/powerpoint/2010/main" val="8504917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MEDICAMENTOS DE RESCATE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NITROGLICERINA</a:t>
            </a:r>
          </a:p>
          <a:p>
            <a:pPr marL="0" indent="0">
              <a:buNone/>
            </a:pPr>
            <a:r>
              <a:rPr lang="es-MX" dirty="0" smtClean="0"/>
              <a:t>COLOCAR DEBAJO DE LA LENGUA (SUBLINGUAL)</a:t>
            </a:r>
            <a:endParaRPr lang="es-MX" dirty="0"/>
          </a:p>
          <a:p>
            <a:pPr marL="0" indent="0">
              <a:buNone/>
            </a:pPr>
            <a:r>
              <a:rPr lang="es-MX" dirty="0" smtClean="0"/>
              <a:t>ISOSOBI, ISOSODIDE, ISOSARBIDA.</a:t>
            </a:r>
          </a:p>
          <a:p>
            <a:pPr marL="0" indent="0">
              <a:buNone/>
            </a:pPr>
            <a:r>
              <a:rPr lang="es-MX" dirty="0" smtClean="0"/>
              <a:t>LOS MILIGRAMOS QUE REQUIERE EL PACIENTE.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4195454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2" y="1332411"/>
            <a:ext cx="9601196" cy="953588"/>
          </a:xfrm>
        </p:spPr>
        <p:txBody>
          <a:bodyPr>
            <a:normAutofit fontScale="90000"/>
          </a:bodyPr>
          <a:lstStyle/>
          <a:p>
            <a:r>
              <a:rPr lang="es-MX" sz="3600" dirty="0" smtClean="0"/>
              <a:t>EL PACIENTE QUEDA EN OBSERVACION PARA VER SU REACCION</a:t>
            </a:r>
            <a:r>
              <a:rPr lang="es-MX" dirty="0" smtClean="0"/>
              <a:t/>
            </a:r>
            <a:br>
              <a:rPr lang="es-MX" dirty="0" smtClean="0"/>
            </a:b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CONTINUA CON SINTOMAS</a:t>
            </a:r>
          </a:p>
          <a:p>
            <a:r>
              <a:rPr lang="es-MX" dirty="0" smtClean="0"/>
              <a:t>DISMINUYEN LOS SINTOMAS</a:t>
            </a:r>
          </a:p>
          <a:p>
            <a:r>
              <a:rPr lang="es-MX" dirty="0" smtClean="0"/>
              <a:t>SE SIENTE CANSADO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1537828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DE ACUERDO A LA EVOLUCION DEL PACIENTE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MX" dirty="0" smtClean="0"/>
              <a:t>CONTINUA EN OBSERVACION</a:t>
            </a:r>
          </a:p>
          <a:p>
            <a:r>
              <a:rPr lang="es-MX" dirty="0" smtClean="0"/>
              <a:t>DADO DE ALTA</a:t>
            </a:r>
          </a:p>
          <a:p>
            <a:endParaRPr lang="es-MX" dirty="0"/>
          </a:p>
          <a:p>
            <a:r>
              <a:rPr lang="es-MX" dirty="0" smtClean="0"/>
              <a:t>RESPUESTA: SI</a:t>
            </a:r>
          </a:p>
          <a:p>
            <a:r>
              <a:rPr lang="es-MX" dirty="0" smtClean="0"/>
              <a:t>TRIAGE,…</a:t>
            </a:r>
          </a:p>
          <a:p>
            <a:r>
              <a:rPr lang="es-MX" dirty="0" smtClean="0"/>
              <a:t>HOSPITALIZACION: CON SU SERVICIO DE ESPECIALIDAD O SUB ESPECIALIDAD.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05788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Conoblog: &lt;strong&gt;Anatomía&lt;/strong&gt; &lt;strong&gt;del corazón&lt;/strong&gt;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354" y="692331"/>
            <a:ext cx="4767943" cy="5538652"/>
          </a:xfrm>
        </p:spPr>
      </p:pic>
    </p:spTree>
    <p:extLst>
      <p:ext uri="{BB962C8B-B14F-4D97-AF65-F5344CB8AC3E}">
        <p14:creationId xmlns:p14="http://schemas.microsoft.com/office/powerpoint/2010/main" val="3228221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2" y="1162594"/>
            <a:ext cx="9601196" cy="836023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Ventrículos del corazón</a:t>
            </a:r>
            <a:br>
              <a:rPr lang="es-MX" dirty="0" smtClean="0"/>
            </a:br>
            <a:endParaRPr lang="es-MX" dirty="0"/>
          </a:p>
        </p:txBody>
      </p:sp>
      <p:pic>
        <p:nvPicPr>
          <p:cNvPr id="6" name="Marcador de contenido 5" descr="El &lt;strong&gt;corazón&lt;/strong&gt; late solo | Lup-Dup: el ritmo de mi &lt;strong&gt;corazón&lt;/strong&gt;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070" y="2557463"/>
            <a:ext cx="8177860" cy="3317875"/>
          </a:xfrm>
        </p:spPr>
      </p:pic>
    </p:spTree>
    <p:extLst>
      <p:ext uri="{BB962C8B-B14F-4D97-AF65-F5344CB8AC3E}">
        <p14:creationId xmlns:p14="http://schemas.microsoft.com/office/powerpoint/2010/main" val="3123846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Diferencia en los corazones</a:t>
            </a:r>
            <a:endParaRPr lang="es-MX" dirty="0"/>
          </a:p>
        </p:txBody>
      </p:sp>
      <p:pic>
        <p:nvPicPr>
          <p:cNvPr id="4" name="Marcador de contenido 3" descr="Bebés y Tetralogía de Fallot ~ Mamás y Bebés Blo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170" y="2965269"/>
            <a:ext cx="4637315" cy="2429691"/>
          </a:xfrm>
        </p:spPr>
      </p:pic>
    </p:spTree>
    <p:extLst>
      <p:ext uri="{BB962C8B-B14F-4D97-AF65-F5344CB8AC3E}">
        <p14:creationId xmlns:p14="http://schemas.microsoft.com/office/powerpoint/2010/main" val="3369326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>
                <a:solidFill>
                  <a:srgbClr val="808080"/>
                </a:solidFill>
                <a:latin typeface="Open Sans"/>
              </a:rPr>
              <a:t>El </a:t>
            </a:r>
            <a:r>
              <a:rPr lang="es-ES" b="1" dirty="0">
                <a:solidFill>
                  <a:srgbClr val="808080"/>
                </a:solidFill>
                <a:latin typeface="Open Sans"/>
              </a:rPr>
              <a:t>Infarto de Miocardio (IM)</a:t>
            </a:r>
            <a:r>
              <a:rPr lang="es-ES" dirty="0">
                <a:solidFill>
                  <a:srgbClr val="808080"/>
                </a:solidFill>
                <a:latin typeface="Open Sans"/>
              </a:rPr>
              <a:t> es</a:t>
            </a:r>
            <a:r>
              <a:rPr lang="es-ES" dirty="0" smtClean="0">
                <a:solidFill>
                  <a:srgbClr val="808080"/>
                </a:solidFill>
                <a:latin typeface="Open Sans"/>
              </a:rPr>
              <a:t>, </a:t>
            </a:r>
            <a:r>
              <a:rPr lang="es-ES" dirty="0">
                <a:solidFill>
                  <a:srgbClr val="808080"/>
                </a:solidFill>
                <a:latin typeface="Open Sans"/>
              </a:rPr>
              <a:t>un tipo de </a:t>
            </a:r>
            <a:r>
              <a:rPr lang="es-ES" b="1" dirty="0">
                <a:solidFill>
                  <a:srgbClr val="808080"/>
                </a:solidFill>
                <a:latin typeface="Open Sans"/>
              </a:rPr>
              <a:t>Cardiopatía Isquémica, (CI)</a:t>
            </a:r>
            <a:r>
              <a:rPr lang="es-ES" dirty="0">
                <a:solidFill>
                  <a:srgbClr val="808080"/>
                </a:solidFill>
                <a:latin typeface="Open Sans"/>
              </a:rPr>
              <a:t> es decir, una enfermedad provocada</a:t>
            </a:r>
            <a:r>
              <a:rPr lang="es-ES" dirty="0"/>
              <a:t/>
            </a:r>
            <a:br>
              <a:rPr lang="es-ES" dirty="0"/>
            </a:br>
            <a:r>
              <a:rPr lang="es-ES" dirty="0">
                <a:solidFill>
                  <a:srgbClr val="808080"/>
                </a:solidFill>
                <a:latin typeface="Open Sans"/>
              </a:rPr>
              <a:t>por el deterioro y la obstrucción de las arterias del corazón (</a:t>
            </a:r>
            <a:r>
              <a:rPr lang="es-ES" b="1" dirty="0">
                <a:solidFill>
                  <a:srgbClr val="808080"/>
                </a:solidFill>
                <a:latin typeface="Open Sans"/>
              </a:rPr>
              <a:t>arteriosclerosis coronaria</a:t>
            </a:r>
            <a:r>
              <a:rPr lang="es-ES" dirty="0">
                <a:solidFill>
                  <a:srgbClr val="808080"/>
                </a:solidFill>
                <a:latin typeface="Open Sans"/>
              </a:rPr>
              <a:t>). Se produce debido a la acumulación de placas de colesterol, lípidos</a:t>
            </a:r>
            <a:r>
              <a:rPr lang="es-ES" dirty="0"/>
              <a:t/>
            </a:r>
            <a:br>
              <a:rPr lang="es-ES" dirty="0"/>
            </a:br>
            <a:r>
              <a:rPr lang="es-ES" dirty="0">
                <a:solidFill>
                  <a:srgbClr val="808080"/>
                </a:solidFill>
                <a:latin typeface="Open Sans"/>
              </a:rPr>
              <a:t>(grasas) y células inflamatorias en las paredes de estas arterias, provocando que el corazón no reciba sangre suficiente.</a:t>
            </a:r>
            <a:endParaRPr lang="es-MX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295402" y="600892"/>
            <a:ext cx="9601196" cy="1685108"/>
          </a:xfrm>
        </p:spPr>
        <p:txBody>
          <a:bodyPr>
            <a:normAutofit fontScale="90000"/>
          </a:bodyPr>
          <a:lstStyle/>
          <a:p>
            <a:pPr fontAlgn="base"/>
            <a:r>
              <a:rPr lang="es-ES" dirty="0" smtClean="0">
                <a:solidFill>
                  <a:srgbClr val="3C4CE9"/>
                </a:solidFill>
                <a:latin typeface="interstate-light"/>
              </a:rPr>
              <a:t/>
            </a:r>
            <a:br>
              <a:rPr lang="es-ES" dirty="0" smtClean="0">
                <a:solidFill>
                  <a:srgbClr val="3C4CE9"/>
                </a:solidFill>
                <a:latin typeface="interstate-light"/>
              </a:rPr>
            </a:br>
            <a:r>
              <a:rPr lang="es-ES" dirty="0">
                <a:solidFill>
                  <a:srgbClr val="3C4CE9"/>
                </a:solidFill>
                <a:latin typeface="interstate-light"/>
              </a:rPr>
              <a:t/>
            </a:r>
            <a:br>
              <a:rPr lang="es-ES" dirty="0">
                <a:solidFill>
                  <a:srgbClr val="3C4CE9"/>
                </a:solidFill>
                <a:latin typeface="interstate-light"/>
              </a:rPr>
            </a:br>
            <a:r>
              <a:rPr lang="es-ES" dirty="0" smtClean="0">
                <a:solidFill>
                  <a:srgbClr val="3C4CE9"/>
                </a:solidFill>
                <a:latin typeface="interstate-light"/>
              </a:rPr>
              <a:t>¿</a:t>
            </a:r>
            <a:r>
              <a:rPr lang="es-ES" dirty="0">
                <a:solidFill>
                  <a:srgbClr val="3C4CE9"/>
                </a:solidFill>
                <a:latin typeface="interstate-light"/>
              </a:rPr>
              <a:t>Qué es el infarto de miocardio?</a:t>
            </a:r>
            <a:br>
              <a:rPr lang="es-ES" dirty="0">
                <a:solidFill>
                  <a:srgbClr val="3C4CE9"/>
                </a:solidFill>
                <a:latin typeface="interstate-light"/>
              </a:rPr>
            </a:br>
            <a:r>
              <a:rPr lang="es-ES" dirty="0">
                <a:solidFill>
                  <a:srgbClr val="808080"/>
                </a:solidFill>
                <a:latin typeface="Open Sans"/>
              </a:rPr>
              <a:t> </a:t>
            </a:r>
            <a:br>
              <a:rPr lang="es-ES" dirty="0">
                <a:solidFill>
                  <a:srgbClr val="808080"/>
                </a:solidFill>
                <a:latin typeface="Open Sans"/>
              </a:rPr>
            </a:b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06355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s-ES" dirty="0">
                <a:solidFill>
                  <a:srgbClr val="808080"/>
                </a:solidFill>
                <a:latin typeface="Open Sans"/>
              </a:rPr>
              <a:t>El IM</a:t>
            </a:r>
            <a:r>
              <a:rPr lang="es-ES" dirty="0" smtClean="0">
                <a:solidFill>
                  <a:srgbClr val="808080"/>
                </a:solidFill>
                <a:latin typeface="Open Sans"/>
              </a:rPr>
              <a:t>, </a:t>
            </a:r>
            <a:r>
              <a:rPr lang="es-ES" dirty="0">
                <a:solidFill>
                  <a:srgbClr val="808080"/>
                </a:solidFill>
                <a:latin typeface="Open Sans"/>
              </a:rPr>
              <a:t>aparece de forma brusca y como consecuencia de la obstrucción completa de alguna de las arterias del corazón, debido a la formación de un coágulo.</a:t>
            </a:r>
          </a:p>
          <a:p>
            <a:pPr fontAlgn="base"/>
            <a:r>
              <a:rPr lang="es-ES" dirty="0">
                <a:solidFill>
                  <a:srgbClr val="808080"/>
                </a:solidFill>
                <a:latin typeface="Open Sans"/>
              </a:rPr>
              <a:t>Las células cardiacas de la zona afectada mueren, como consecuencia de la falta de riego sanguíneo. El daño es irreversible.</a:t>
            </a:r>
          </a:p>
          <a:p>
            <a:r>
              <a:rPr lang="es-MX" dirty="0" smtClean="0"/>
              <a:t> 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8878876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95401" y="2913016"/>
            <a:ext cx="9601196" cy="2962851"/>
          </a:xfrm>
        </p:spPr>
        <p:txBody>
          <a:bodyPr/>
          <a:lstStyle/>
          <a:p>
            <a:r>
              <a:rPr lang="es-ES" dirty="0"/>
              <a:t>El IM suele tener lugar a primera hora de la mañana, aunque puede aparecer en cualquier momento del </a:t>
            </a:r>
            <a:r>
              <a:rPr lang="es-ES" dirty="0" smtClean="0"/>
              <a:t>día.</a:t>
            </a:r>
            <a:endParaRPr lang="es-ES" dirty="0"/>
          </a:p>
          <a:p>
            <a:r>
              <a:rPr lang="es-ES" dirty="0"/>
              <a:t>¿Qué puede provocarlo</a:t>
            </a:r>
            <a:r>
              <a:rPr lang="es-ES" dirty="0" smtClean="0"/>
              <a:t>?</a:t>
            </a:r>
          </a:p>
          <a:p>
            <a:r>
              <a:rPr lang="es-ES" dirty="0" smtClean="0"/>
              <a:t>¿Cuales son los factores de riesgo?</a:t>
            </a:r>
            <a:endParaRPr lang="es-MX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¿Cuando aparece el infarto al miocardio?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1949819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ánico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158</TotalTime>
  <Words>618</Words>
  <Application>Microsoft Office PowerPoint</Application>
  <PresentationFormat>Panorámica</PresentationFormat>
  <Paragraphs>102</Paragraphs>
  <Slides>38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38</vt:i4>
      </vt:variant>
    </vt:vector>
  </HeadingPairs>
  <TitlesOfParts>
    <vt:vector size="44" baseType="lpstr">
      <vt:lpstr>Arial</vt:lpstr>
      <vt:lpstr>Garamond</vt:lpstr>
      <vt:lpstr>interstate-bold</vt:lpstr>
      <vt:lpstr>interstate-light</vt:lpstr>
      <vt:lpstr>Open Sans</vt:lpstr>
      <vt:lpstr>Orgánico</vt:lpstr>
      <vt:lpstr>PRIMEROS AUXILIOS </vt:lpstr>
      <vt:lpstr>INFARTO AL MIOCARDIO</vt:lpstr>
      <vt:lpstr>OBJETIVO</vt:lpstr>
      <vt:lpstr>Presentación de PowerPoint</vt:lpstr>
      <vt:lpstr>Ventrículos del corazón </vt:lpstr>
      <vt:lpstr>Diferencia en los corazones</vt:lpstr>
      <vt:lpstr>  ¿Qué es el infarto de miocardio?   </vt:lpstr>
      <vt:lpstr>Presentación de PowerPoint</vt:lpstr>
      <vt:lpstr>¿Cuando aparece el infarto al miocardio?</vt:lpstr>
      <vt:lpstr>¿Que pasa en el cuerpo para que aparezca un infarto al miocardio?</vt:lpstr>
      <vt:lpstr>Factores de riesgo </vt:lpstr>
      <vt:lpstr>Síntomas del infarto de miocardio  </vt:lpstr>
      <vt:lpstr>El primordial dolor en el pecho</vt:lpstr>
      <vt:lpstr>Síntomas </vt:lpstr>
      <vt:lpstr>Otros síntomas: Mareo intenso, sudor, cansancio inexplicable, latidos anormales del corazón, dificultad para respirar, náuseas y vómitos. </vt:lpstr>
      <vt:lpstr>Duración del dolor: más de 20 minutos.</vt:lpstr>
      <vt:lpstr>¿Sientes un dolor intenso en el pecho?</vt:lpstr>
      <vt:lpstr>Diagnóstico del infarto de miocardio </vt:lpstr>
      <vt:lpstr>Electrocardiograma Es la prueba definitiva para detectar si se está sufriendo un infarto. Registra la actividad eléctrica del corazón y es una prueba sencilla y no dolorosa. </vt:lpstr>
      <vt:lpstr>Resonancia magnética cardíaca en reposo Se realiza sólo en casos dudosos.  </vt:lpstr>
      <vt:lpstr>Tratamiento del infarto de miocardio Tratamientos quirúrgicos </vt:lpstr>
      <vt:lpstr>Presentación de PowerPoint</vt:lpstr>
      <vt:lpstr>Se añade una malla en la pared estrecha que se hincha y permite que la sangre pueda fluir correctamente:</vt:lpstr>
      <vt:lpstr>Tratamientos farmacológicos: </vt:lpstr>
      <vt:lpstr>Persona con dolor precordial</vt:lpstr>
      <vt:lpstr>En el genero femenino</vt:lpstr>
      <vt:lpstr>Presentación de PowerPoint</vt:lpstr>
      <vt:lpstr>Corte de corazón dañado por infarto</vt:lpstr>
      <vt:lpstr>¿Que daño le hacemos a nuestro, corazón con nuestros hábitos?</vt:lpstr>
      <vt:lpstr>¿Qué debo comer para evitar un infarto? </vt:lpstr>
      <vt:lpstr>Primeros auxilios en caso de ataque cardíaco</vt:lpstr>
      <vt:lpstr>Presentación de PowerPoint</vt:lpstr>
      <vt:lpstr>El infarto al miocardio es una emergencia</vt:lpstr>
      <vt:lpstr>Recordemos checarnos frecuentemente</vt:lpstr>
      <vt:lpstr>Hagamos un equipo de bienestar</vt:lpstr>
      <vt:lpstr>MEDICAMENTOS DE RESCATE</vt:lpstr>
      <vt:lpstr>EL PACIENTE QUEDA EN OBSERVACION PARA VER SU REACCION </vt:lpstr>
      <vt:lpstr>DE ACUERDO A LA EVOLUCION DEL PACIENTE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PRIMEROS AUXILIOS </dc:title>
  <dc:creator>Docente</dc:creator>
  <cp:lastModifiedBy>Docente</cp:lastModifiedBy>
  <cp:revision>15</cp:revision>
  <dcterms:created xsi:type="dcterms:W3CDTF">2022-03-28T15:00:09Z</dcterms:created>
  <dcterms:modified xsi:type="dcterms:W3CDTF">2022-04-01T16:20:40Z</dcterms:modified>
</cp:coreProperties>
</file>