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5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3" r:id="rId17"/>
    <p:sldId id="272" r:id="rId18"/>
    <p:sldId id="274" r:id="rId19"/>
    <p:sldId id="277" r:id="rId20"/>
    <p:sldId id="275" r:id="rId21"/>
    <p:sldId id="276" r:id="rId22"/>
    <p:sldId id="278" r:id="rId23"/>
    <p:sldId id="280" r:id="rId24"/>
    <p:sldId id="279" r:id="rId25"/>
    <p:sldId id="281" r:id="rId26"/>
    <p:sldId id="282" r:id="rId27"/>
    <p:sldId id="284" r:id="rId28"/>
    <p:sldId id="283" r:id="rId29"/>
    <p:sldId id="285" r:id="rId30"/>
    <p:sldId id="286" r:id="rId31"/>
    <p:sldId id="287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98E0hpXrg1Y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eeYka2ant_c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smtClean="0"/>
              <a:t>Primeros auxilios básicos</a:t>
            </a:r>
            <a:endParaRPr lang="es-MX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76424" y="3602037"/>
            <a:ext cx="8791575" cy="2485253"/>
          </a:xfrm>
        </p:spPr>
        <p:txBody>
          <a:bodyPr>
            <a:normAutofit fontScale="92500" lnSpcReduction="20000"/>
          </a:bodyPr>
          <a:lstStyle/>
          <a:p>
            <a:endParaRPr lang="es-MX" sz="3600" dirty="0" smtClean="0"/>
          </a:p>
          <a:p>
            <a:r>
              <a:rPr lang="es-MX" sz="3600" dirty="0" smtClean="0"/>
              <a:t>Anatomía Y FISIOLOGIA  </a:t>
            </a:r>
            <a:r>
              <a:rPr lang="es-MX" sz="3600" dirty="0" smtClean="0"/>
              <a:t>en la toma se signos </a:t>
            </a:r>
            <a:r>
              <a:rPr lang="es-MX" sz="3600" dirty="0" smtClean="0"/>
              <a:t>vitales</a:t>
            </a:r>
          </a:p>
          <a:p>
            <a:r>
              <a:rPr lang="es-MX" sz="3600" dirty="0" smtClean="0"/>
              <a:t>SESION: 10</a:t>
            </a:r>
            <a:endParaRPr lang="es-MX" sz="3600" dirty="0" smtClean="0"/>
          </a:p>
          <a:p>
            <a:endParaRPr lang="es-MX" sz="3600" dirty="0"/>
          </a:p>
        </p:txBody>
      </p:sp>
    </p:spTree>
    <p:extLst>
      <p:ext uri="{BB962C8B-B14F-4D97-AF65-F5344CB8AC3E}">
        <p14:creationId xmlns:p14="http://schemas.microsoft.com/office/powerpoint/2010/main" val="15688459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41413" y="391885"/>
            <a:ext cx="9905998" cy="2312125"/>
          </a:xfrm>
        </p:spPr>
        <p:txBody>
          <a:bodyPr>
            <a:normAutofit/>
          </a:bodyPr>
          <a:lstStyle/>
          <a:p>
            <a:r>
              <a:rPr lang="es-MX" dirty="0" smtClean="0"/>
              <a:t/>
            </a:r>
            <a:br>
              <a:rPr lang="es-MX" dirty="0" smtClean="0"/>
            </a:br>
            <a:endParaRPr lang="es-MX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90503" y="1084217"/>
            <a:ext cx="7249885" cy="467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4849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TOMA DE PRESION EN EL PACIENTE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141412" y="2926079"/>
            <a:ext cx="9905999" cy="2865121"/>
          </a:xfrm>
        </p:spPr>
        <p:txBody>
          <a:bodyPr/>
          <a:lstStyle/>
          <a:p>
            <a:r>
              <a:rPr lang="es-MX" dirty="0" smtClean="0"/>
              <a:t>LA TOMA DEBE SER AGRADABLE EN EL PACIENTE</a:t>
            </a:r>
          </a:p>
          <a:p>
            <a:r>
              <a:rPr lang="es-MX" dirty="0" smtClean="0"/>
              <a:t>TOMAR SU TIEMPO</a:t>
            </a:r>
          </a:p>
          <a:p>
            <a:r>
              <a:rPr lang="es-MX" dirty="0" smtClean="0"/>
              <a:t>ANOATAR LA PRESION AL TERMINO DE ESTA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5779932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883711"/>
          </a:xfrm>
        </p:spPr>
        <p:txBody>
          <a:bodyPr/>
          <a:lstStyle/>
          <a:p>
            <a:pPr algn="ctr"/>
            <a:r>
              <a:rPr lang="es-MX" dirty="0" smtClean="0"/>
              <a:t>COMPLICACIONES EN PRESION ARTERIAL</a:t>
            </a:r>
            <a:endParaRPr lang="es-MX" dirty="0"/>
          </a:p>
        </p:txBody>
      </p:sp>
      <p:pic>
        <p:nvPicPr>
          <p:cNvPr id="6" name="98E0hpXrg1Y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808413" y="2733675"/>
            <a:ext cx="4572000" cy="2571750"/>
          </a:xfrm>
          <a:prstGeom prst="rect">
            <a:avLst/>
          </a:prstGeom>
        </p:spPr>
      </p:pic>
      <p:pic>
        <p:nvPicPr>
          <p:cNvPr id="7" name="98E0hpXrg1Y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030583" y="1946366"/>
            <a:ext cx="6322423" cy="4454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08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909836"/>
          </a:xfrm>
        </p:spPr>
        <p:txBody>
          <a:bodyPr>
            <a:normAutofit/>
          </a:bodyPr>
          <a:lstStyle/>
          <a:p>
            <a:pPr algn="ctr"/>
            <a:r>
              <a:rPr lang="es-MX" sz="4000" dirty="0" smtClean="0"/>
              <a:t>OTRA COMPLICACION ES LA HIPOTANSION</a:t>
            </a:r>
            <a:endParaRPr lang="es-MX" sz="4000" dirty="0"/>
          </a:p>
        </p:txBody>
      </p:sp>
      <p:pic>
        <p:nvPicPr>
          <p:cNvPr id="4" name="eeYka2ant_c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586446" y="2286000"/>
            <a:ext cx="7067005" cy="3984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7562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LLEVAR UN CONTROL EN LA PRESION ARTERIAL</a:t>
            </a:r>
            <a:endParaRPr lang="es-MX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56709" y="2364377"/>
            <a:ext cx="5917474" cy="3409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4906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RECOMENDACIONES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ACUDIR A TU CITA CON TU MEDICO</a:t>
            </a:r>
          </a:p>
          <a:p>
            <a:r>
              <a:rPr lang="es-MX" dirty="0" smtClean="0"/>
              <a:t>CAMINAR</a:t>
            </a:r>
          </a:p>
          <a:p>
            <a:r>
              <a:rPr lang="es-MX" dirty="0" smtClean="0"/>
              <a:t>TOMAR TU MEDICAMENTO A TUS HORAS</a:t>
            </a:r>
          </a:p>
          <a:p>
            <a:r>
              <a:rPr lang="es-MX" dirty="0" smtClean="0"/>
              <a:t>DIETA BAJA EN SAL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7524653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1413" y="287384"/>
            <a:ext cx="9905998" cy="6191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8552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COMO TOMAR EL PULSO</a:t>
            </a:r>
            <a:endParaRPr lang="es-MX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89413" y="2246811"/>
            <a:ext cx="3810000" cy="3297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4553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HACERLO DE MANERA CORDIAL AL PACIENTE</a:t>
            </a:r>
            <a:endParaRPr lang="es-MX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42755" y="1907177"/>
            <a:ext cx="7262948" cy="4245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9237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583265"/>
          </a:xfrm>
        </p:spPr>
        <p:txBody>
          <a:bodyPr>
            <a:normAutofit fontScale="90000"/>
          </a:bodyPr>
          <a:lstStyle/>
          <a:p>
            <a:r>
              <a:rPr lang="es-MX" sz="4900" dirty="0" smtClean="0"/>
              <a:t>LA RESPIRACION</a:t>
            </a:r>
            <a:r>
              <a:rPr lang="es-MX" dirty="0" smtClean="0"/>
              <a:t/>
            </a:r>
            <a:br>
              <a:rPr lang="es-MX" dirty="0" smtClean="0"/>
            </a:br>
            <a:endParaRPr lang="es-MX" dirty="0"/>
          </a:p>
        </p:txBody>
      </p:sp>
      <p:pic>
        <p:nvPicPr>
          <p:cNvPr id="6" name="Marcador de contenido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5030" y="1332411"/>
            <a:ext cx="10002382" cy="501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494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objetivo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MX" sz="3600" dirty="0" smtClean="0"/>
              <a:t>El alumno al terminar la sesión conocerá la anatomía y reafirmara la teoría  con la práctica al realizar la toma de los signos vitales. </a:t>
            </a:r>
            <a:endParaRPr lang="es-MX" sz="3600" dirty="0"/>
          </a:p>
        </p:txBody>
      </p:sp>
    </p:spTree>
    <p:extLst>
      <p:ext uri="{BB962C8B-B14F-4D97-AF65-F5344CB8AC3E}">
        <p14:creationId xmlns:p14="http://schemas.microsoft.com/office/powerpoint/2010/main" val="26878233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4400" dirty="0" smtClean="0"/>
              <a:t>INTERCAMBIO GASEOSO</a:t>
            </a:r>
            <a:endParaRPr lang="es-MX" sz="4400" dirty="0"/>
          </a:p>
        </p:txBody>
      </p:sp>
      <p:pic>
        <p:nvPicPr>
          <p:cNvPr id="6" name="Marcador de contenido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40034" y="2249487"/>
            <a:ext cx="5159829" cy="4347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8965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59429" y="418011"/>
            <a:ext cx="8961119" cy="6087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2447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72938" y="522514"/>
            <a:ext cx="8268788" cy="5969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9599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37806" y="836024"/>
            <a:ext cx="8268788" cy="5656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8235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4400" dirty="0" smtClean="0"/>
              <a:t>RESPIRACION TORAXICA</a:t>
            </a:r>
            <a:endParaRPr lang="es-MX" sz="4400" dirty="0"/>
          </a:p>
        </p:txBody>
      </p:sp>
      <p:pic>
        <p:nvPicPr>
          <p:cNvPr id="4" name="Marcador de contenido 3" descr="Revision Casos De Cirugia General: TORAX INESTABLE O TORAX ..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0582" y="2097088"/>
            <a:ext cx="6544491" cy="4173083"/>
          </a:xfrm>
        </p:spPr>
      </p:pic>
    </p:spTree>
    <p:extLst>
      <p:ext uri="{BB962C8B-B14F-4D97-AF65-F5344CB8AC3E}">
        <p14:creationId xmlns:p14="http://schemas.microsoft.com/office/powerpoint/2010/main" val="23310543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4400" dirty="0" smtClean="0"/>
              <a:t>CICLO DE LA RESPIRACION</a:t>
            </a:r>
            <a:endParaRPr lang="es-MX" sz="4400" dirty="0"/>
          </a:p>
        </p:txBody>
      </p:sp>
      <p:pic>
        <p:nvPicPr>
          <p:cNvPr id="4" name="Marcador de contenido 3" descr="Conciencia Yoga: Anatomía de la &lt;strong&gt;respiración&lt;/strong&gt; yoguica ..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006" y="2097087"/>
            <a:ext cx="7524205" cy="4355963"/>
          </a:xfrm>
        </p:spPr>
      </p:pic>
    </p:spTree>
    <p:extLst>
      <p:ext uri="{BB962C8B-B14F-4D97-AF65-F5344CB8AC3E}">
        <p14:creationId xmlns:p14="http://schemas.microsoft.com/office/powerpoint/2010/main" val="9159722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RECOMENDACIONES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TODO SIGNO VITAL ES IMPORTANTE Y</a:t>
            </a:r>
          </a:p>
          <a:p>
            <a:r>
              <a:rPr lang="es-MX" dirty="0" smtClean="0"/>
              <a:t> TODOS SON MEDIBLES</a:t>
            </a:r>
          </a:p>
          <a:p>
            <a:r>
              <a:rPr lang="es-MX" dirty="0" smtClean="0"/>
              <a:t>RECUERDA LA IMPORTANCIA E HACER LAS NOTAS </a:t>
            </a:r>
          </a:p>
          <a:p>
            <a:r>
              <a:rPr lang="es-MX" dirty="0" smtClean="0"/>
              <a:t>EN EL RECATE TE SON UTILES PARA DAR LA REFERENCIA DEL PACIENTE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4184903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CONTROL DE TIEMPO EN TOMA DE SIGNOS VITALES</a:t>
            </a:r>
            <a:endParaRPr lang="es-MX" dirty="0"/>
          </a:p>
        </p:txBody>
      </p:sp>
      <p:pic>
        <p:nvPicPr>
          <p:cNvPr id="4" name="Marcador de contenido 3" descr="Celtibético: El &lt;strong&gt;reloj&lt;/strong&gt; y los fantasma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949" y="2249488"/>
            <a:ext cx="6962501" cy="4059872"/>
          </a:xfrm>
        </p:spPr>
      </p:pic>
    </p:spTree>
    <p:extLst>
      <p:ext uri="{BB962C8B-B14F-4D97-AF65-F5344CB8AC3E}">
        <p14:creationId xmlns:p14="http://schemas.microsoft.com/office/powerpoint/2010/main" val="1807138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4400" dirty="0" smtClean="0"/>
              <a:t>BUSCA AREAS NATURALES</a:t>
            </a:r>
            <a:endParaRPr lang="es-MX" sz="4400" dirty="0"/>
          </a:p>
        </p:txBody>
      </p:sp>
      <p:pic>
        <p:nvPicPr>
          <p:cNvPr id="4" name="Marcador de contenido 3" descr="wallpapers &lt;strong&gt;paisajes&lt;/strong&gt;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447" y="2249487"/>
            <a:ext cx="6949440" cy="4020683"/>
          </a:xfrm>
        </p:spPr>
      </p:pic>
    </p:spTree>
    <p:extLst>
      <p:ext uri="{BB962C8B-B14F-4D97-AF65-F5344CB8AC3E}">
        <p14:creationId xmlns:p14="http://schemas.microsoft.com/office/powerpoint/2010/main" val="10086438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IRENE ZAMBRANO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14 MARZO 2022</a:t>
            </a:r>
          </a:p>
          <a:p>
            <a:r>
              <a:rPr lang="es-MX" dirty="0" smtClean="0"/>
              <a:t>12:20 P.M.</a:t>
            </a:r>
          </a:p>
          <a:p>
            <a:r>
              <a:rPr lang="es-MX" dirty="0" smtClean="0"/>
              <a:t>P. 60</a:t>
            </a:r>
          </a:p>
          <a:p>
            <a:r>
              <a:rPr lang="es-MX" dirty="0" smtClean="0"/>
              <a:t>R. 15</a:t>
            </a:r>
          </a:p>
          <a:p>
            <a:r>
              <a:rPr lang="es-MX" dirty="0" smtClean="0"/>
              <a:t>T/A. 143/77 mmHg</a:t>
            </a:r>
          </a:p>
          <a:p>
            <a:r>
              <a:rPr lang="es-MX" dirty="0" smtClean="0"/>
              <a:t>T. 35.5°C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639838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531013"/>
          </a:xfrm>
        </p:spPr>
        <p:txBody>
          <a:bodyPr>
            <a:normAutofit fontScale="90000"/>
          </a:bodyPr>
          <a:lstStyle/>
          <a:p>
            <a:pPr algn="ctr"/>
            <a:r>
              <a:rPr lang="es-MX" sz="4400" dirty="0" smtClean="0"/>
              <a:t>La localización del hipotálamo</a:t>
            </a:r>
            <a:endParaRPr lang="es-MX" sz="4400" dirty="0"/>
          </a:p>
        </p:txBody>
      </p:sp>
      <p:pic>
        <p:nvPicPr>
          <p:cNvPr id="4" name="Marcador de contenido 3" descr="Entrenando con Cabeza: agosto 201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1" y="1606731"/>
            <a:ext cx="7432766" cy="5159829"/>
          </a:xfrm>
        </p:spPr>
      </p:pic>
    </p:spTree>
    <p:extLst>
      <p:ext uri="{BB962C8B-B14F-4D97-AF65-F5344CB8AC3E}">
        <p14:creationId xmlns:p14="http://schemas.microsoft.com/office/powerpoint/2010/main" val="12351133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MEMORIA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APOYARME CON LAS REFERENCIAS DE LOS SIGNOS VITALES</a:t>
            </a:r>
            <a:endParaRPr lang="es-MX" dirty="0"/>
          </a:p>
          <a:p>
            <a:r>
              <a:rPr lang="es-MX" dirty="0" smtClean="0"/>
              <a:t>¡NECESITA OXIGENO?</a:t>
            </a:r>
          </a:p>
          <a:p>
            <a:r>
              <a:rPr lang="es-MX" dirty="0"/>
              <a:t>¿</a:t>
            </a:r>
            <a:r>
              <a:rPr lang="es-MX" dirty="0" smtClean="0"/>
              <a:t>COMO VES EL COLOR?</a:t>
            </a:r>
          </a:p>
          <a:p>
            <a:r>
              <a:rPr lang="es-MX" dirty="0"/>
              <a:t>¿</a:t>
            </a:r>
            <a:r>
              <a:rPr lang="es-MX" dirty="0" smtClean="0"/>
              <a:t>EL PACIENTE ESTA CONCIENTE? R= SOMNOLIENTO</a:t>
            </a:r>
          </a:p>
          <a:p>
            <a:r>
              <a:rPr lang="es-MX" dirty="0" smtClean="0"/>
              <a:t>LA UBICACIÓN.  CON DIRECION CORRECTA.</a:t>
            </a:r>
          </a:p>
          <a:p>
            <a:r>
              <a:rPr lang="es-MX" dirty="0" smtClean="0"/>
              <a:t>REFERENCIAS. TIENDA, ENFERNRE DE…… ESTACIONAMIENTO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12340428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GUARDAR LA CALMA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ACTUAR.</a:t>
            </a:r>
          </a:p>
          <a:p>
            <a:r>
              <a:rPr lang="es-MX" dirty="0" smtClean="0"/>
              <a:t>RECORDAR LOS DETALLES</a:t>
            </a:r>
            <a:endParaRPr lang="es-MX" dirty="0"/>
          </a:p>
          <a:p>
            <a:r>
              <a:rPr lang="es-MX" dirty="0" smtClean="0"/>
              <a:t>BASICO PARA OFRECER LA ATENCION AL PACIENTE Y DAR LA INFORMACION CORRECTA Y VERIDICA.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9839409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>
                <a:solidFill>
                  <a:srgbClr val="202124"/>
                </a:solidFill>
                <a:latin typeface="arial" panose="020B0604020202020204" pitchFamily="34" charset="0"/>
              </a:rPr>
              <a:t/>
            </a:r>
            <a:br>
              <a:rPr lang="es-ES" dirty="0" smtClean="0">
                <a:solidFill>
                  <a:srgbClr val="202124"/>
                </a:solidFill>
                <a:latin typeface="arial" panose="020B0604020202020204" pitchFamily="34" charset="0"/>
              </a:rPr>
            </a:br>
            <a:r>
              <a:rPr lang="es-ES" dirty="0" smtClean="0">
                <a:solidFill>
                  <a:srgbClr val="202124"/>
                </a:solidFill>
                <a:latin typeface="arial" panose="020B0604020202020204" pitchFamily="34" charset="0"/>
              </a:rPr>
              <a:t/>
            </a:r>
            <a:br>
              <a:rPr lang="es-ES" dirty="0" smtClean="0">
                <a:solidFill>
                  <a:srgbClr val="202124"/>
                </a:solidFill>
                <a:latin typeface="arial" panose="020B0604020202020204" pitchFamily="34" charset="0"/>
              </a:rPr>
            </a:br>
            <a:r>
              <a:rPr lang="es-ES" dirty="0">
                <a:solidFill>
                  <a:srgbClr val="202124"/>
                </a:solidFill>
                <a:latin typeface="arial" panose="020B0604020202020204" pitchFamily="34" charset="0"/>
              </a:rPr>
              <a:t/>
            </a:r>
            <a:br>
              <a:rPr lang="es-ES" dirty="0">
                <a:solidFill>
                  <a:srgbClr val="202124"/>
                </a:solidFill>
                <a:latin typeface="arial" panose="020B0604020202020204" pitchFamily="34" charset="0"/>
              </a:rPr>
            </a:br>
            <a:r>
              <a:rPr lang="es-ES" dirty="0" smtClean="0">
                <a:solidFill>
                  <a:srgbClr val="202124"/>
                </a:solidFill>
                <a:latin typeface="arial" panose="020B0604020202020204" pitchFamily="34" charset="0"/>
              </a:rPr>
              <a:t/>
            </a:r>
            <a:br>
              <a:rPr lang="es-ES" dirty="0" smtClean="0">
                <a:solidFill>
                  <a:srgbClr val="202124"/>
                </a:solidFill>
                <a:latin typeface="arial" panose="020B0604020202020204" pitchFamily="34" charset="0"/>
              </a:rPr>
            </a:br>
            <a:r>
              <a:rPr lang="es-ES" dirty="0">
                <a:solidFill>
                  <a:srgbClr val="202124"/>
                </a:solidFill>
                <a:latin typeface="arial" panose="020B0604020202020204" pitchFamily="34" charset="0"/>
              </a:rPr>
              <a:t/>
            </a:r>
            <a:br>
              <a:rPr lang="es-ES" dirty="0">
                <a:solidFill>
                  <a:srgbClr val="202124"/>
                </a:solidFill>
                <a:latin typeface="arial" panose="020B0604020202020204" pitchFamily="34" charset="0"/>
              </a:rPr>
            </a:br>
            <a:r>
              <a:rPr lang="es-ES" dirty="0" smtClean="0">
                <a:solidFill>
                  <a:srgbClr val="202124"/>
                </a:solidFill>
                <a:latin typeface="arial" panose="020B0604020202020204" pitchFamily="34" charset="0"/>
              </a:rPr>
              <a:t/>
            </a:r>
            <a:br>
              <a:rPr lang="es-ES" dirty="0" smtClean="0">
                <a:solidFill>
                  <a:srgbClr val="202124"/>
                </a:solidFill>
                <a:latin typeface="arial" panose="020B0604020202020204" pitchFamily="34" charset="0"/>
              </a:rPr>
            </a:br>
            <a:r>
              <a:rPr lang="es-ES" dirty="0" smtClean="0">
                <a:solidFill>
                  <a:srgbClr val="202124"/>
                </a:solidFill>
                <a:latin typeface="arial" panose="020B0604020202020204" pitchFamily="34" charset="0"/>
              </a:rPr>
              <a:t/>
            </a:r>
            <a:br>
              <a:rPr lang="es-ES" dirty="0" smtClean="0">
                <a:solidFill>
                  <a:srgbClr val="202124"/>
                </a:solidFill>
                <a:latin typeface="arial" panose="020B0604020202020204" pitchFamily="34" charset="0"/>
              </a:rPr>
            </a:br>
            <a:r>
              <a:rPr lang="es-ES" dirty="0">
                <a:solidFill>
                  <a:srgbClr val="202124"/>
                </a:solidFill>
                <a:latin typeface="arial" panose="020B0604020202020204" pitchFamily="34" charset="0"/>
              </a:rPr>
              <a:t/>
            </a:r>
            <a:br>
              <a:rPr lang="es-ES" dirty="0">
                <a:solidFill>
                  <a:srgbClr val="202124"/>
                </a:solidFill>
                <a:latin typeface="arial" panose="020B0604020202020204" pitchFamily="34" charset="0"/>
              </a:rPr>
            </a:br>
            <a:r>
              <a:rPr lang="es-ES" dirty="0" smtClean="0">
                <a:solidFill>
                  <a:srgbClr val="202124"/>
                </a:solidFill>
                <a:latin typeface="arial" panose="020B0604020202020204" pitchFamily="34" charset="0"/>
              </a:rPr>
              <a:t>FUNCION EN EL SISTEMA NERVIOSO</a:t>
            </a:r>
            <a:br>
              <a:rPr lang="es-ES" dirty="0" smtClean="0">
                <a:solidFill>
                  <a:srgbClr val="202124"/>
                </a:solidFill>
                <a:latin typeface="arial" panose="020B0604020202020204" pitchFamily="34" charset="0"/>
              </a:rPr>
            </a:br>
            <a:r>
              <a:rPr lang="es-ES" dirty="0">
                <a:solidFill>
                  <a:srgbClr val="202124"/>
                </a:solidFill>
                <a:latin typeface="arial" panose="020B0604020202020204" pitchFamily="34" charset="0"/>
              </a:rPr>
              <a:t/>
            </a:r>
            <a:br>
              <a:rPr lang="es-ES" dirty="0">
                <a:solidFill>
                  <a:srgbClr val="202124"/>
                </a:solidFill>
                <a:latin typeface="arial" panose="020B0604020202020204" pitchFamily="34" charset="0"/>
              </a:rPr>
            </a:br>
            <a:r>
              <a:rPr lang="es-ES" dirty="0">
                <a:solidFill>
                  <a:srgbClr val="202124"/>
                </a:solidFill>
                <a:latin typeface="arial" panose="020B0604020202020204" pitchFamily="34" charset="0"/>
              </a:rPr>
              <a:t/>
            </a:r>
            <a:br>
              <a:rPr lang="es-ES" dirty="0">
                <a:solidFill>
                  <a:srgbClr val="202124"/>
                </a:solidFill>
                <a:latin typeface="arial" panose="020B0604020202020204" pitchFamily="34" charset="0"/>
              </a:rPr>
            </a:br>
            <a:r>
              <a:rPr lang="es-ES" dirty="0">
                <a:solidFill>
                  <a:srgbClr val="202124"/>
                </a:solidFill>
                <a:latin typeface="arial" panose="020B0604020202020204" pitchFamily="34" charset="0"/>
              </a:rPr>
              <a:t>Es una zona del cerebro que produce hormonas que controlan: La temperatura corporal. La frecuencia cardíaca.</a:t>
            </a:r>
            <a:br>
              <a:rPr lang="es-ES" dirty="0">
                <a:solidFill>
                  <a:srgbClr val="202124"/>
                </a:solidFill>
                <a:latin typeface="arial" panose="020B0604020202020204" pitchFamily="34" charset="0"/>
              </a:rPr>
            </a:b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4966138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141412" y="1214846"/>
            <a:ext cx="9905999" cy="4576355"/>
          </a:xfrm>
        </p:spPr>
        <p:txBody>
          <a:bodyPr/>
          <a:lstStyle/>
          <a:p>
            <a:pPr marL="0" indent="0">
              <a:buNone/>
            </a:pPr>
            <a:r>
              <a:rPr lang="es-ES" sz="3200" dirty="0">
                <a:solidFill>
                  <a:srgbClr val="202124"/>
                </a:solidFill>
                <a:latin typeface="arial" panose="020B0604020202020204" pitchFamily="34" charset="0"/>
              </a:rPr>
              <a:t>¿Qué es la </a:t>
            </a:r>
            <a:r>
              <a:rPr lang="es-ES" sz="3200" dirty="0" smtClean="0">
                <a:solidFill>
                  <a:srgbClr val="202124"/>
                </a:solidFill>
                <a:latin typeface="arial" panose="020B0604020202020204" pitchFamily="34" charset="0"/>
              </a:rPr>
              <a:t>presión </a:t>
            </a:r>
            <a:r>
              <a:rPr lang="es-ES" sz="3200" dirty="0">
                <a:solidFill>
                  <a:srgbClr val="202124"/>
                </a:solidFill>
                <a:latin typeface="arial" panose="020B0604020202020204" pitchFamily="34" charset="0"/>
              </a:rPr>
              <a:t>arterial según la OMS</a:t>
            </a:r>
            <a:r>
              <a:rPr lang="es-ES" sz="3200" dirty="0" smtClean="0">
                <a:solidFill>
                  <a:srgbClr val="202124"/>
                </a:solidFill>
                <a:latin typeface="arial" panose="020B0604020202020204" pitchFamily="34" charset="0"/>
              </a:rPr>
              <a:t>?</a:t>
            </a:r>
          </a:p>
          <a:p>
            <a:pPr marL="0" indent="0">
              <a:buNone/>
            </a:pPr>
            <a:endParaRPr lang="es-ES" dirty="0">
              <a:solidFill>
                <a:srgbClr val="202124"/>
              </a:solidFill>
              <a:latin typeface="arial" panose="020B0604020202020204" pitchFamily="34" charset="0"/>
            </a:endParaRPr>
          </a:p>
          <a:p>
            <a:pPr marL="0" indent="0">
              <a:buNone/>
            </a:pPr>
            <a:endParaRPr lang="es-ES" dirty="0">
              <a:solidFill>
                <a:srgbClr val="202124"/>
              </a:solidFill>
              <a:latin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s-ES" dirty="0">
                <a:solidFill>
                  <a:srgbClr val="202124"/>
                </a:solidFill>
                <a:latin typeface="arial" panose="020B0604020202020204" pitchFamily="34" charset="0"/>
              </a:rPr>
              <a:t>La </a:t>
            </a:r>
            <a:r>
              <a:rPr lang="es-ES" b="1" dirty="0">
                <a:solidFill>
                  <a:srgbClr val="202124"/>
                </a:solidFill>
                <a:latin typeface="arial" panose="020B0604020202020204" pitchFamily="34" charset="0"/>
              </a:rPr>
              <a:t>tensión arterial</a:t>
            </a:r>
            <a:r>
              <a:rPr lang="es-ES" dirty="0">
                <a:solidFill>
                  <a:srgbClr val="202124"/>
                </a:solidFill>
                <a:latin typeface="arial" panose="020B0604020202020204" pitchFamily="34" charset="0"/>
              </a:rPr>
              <a:t> es la fuerza que ejerce la sangre contra las paredes </a:t>
            </a:r>
            <a:r>
              <a:rPr lang="es-ES" b="1" dirty="0">
                <a:solidFill>
                  <a:srgbClr val="202124"/>
                </a:solidFill>
                <a:latin typeface="arial" panose="020B0604020202020204" pitchFamily="34" charset="0"/>
              </a:rPr>
              <a:t>de</a:t>
            </a:r>
            <a:r>
              <a:rPr lang="es-ES" dirty="0">
                <a:solidFill>
                  <a:srgbClr val="202124"/>
                </a:solidFill>
                <a:latin typeface="arial" panose="020B0604020202020204" pitchFamily="34" charset="0"/>
              </a:rPr>
              <a:t> las </a:t>
            </a:r>
            <a:r>
              <a:rPr lang="es-ES" b="1" dirty="0">
                <a:solidFill>
                  <a:srgbClr val="202124"/>
                </a:solidFill>
                <a:latin typeface="arial" panose="020B0604020202020204" pitchFamily="34" charset="0"/>
              </a:rPr>
              <a:t>arterias</a:t>
            </a:r>
            <a:r>
              <a:rPr lang="es-ES" dirty="0">
                <a:solidFill>
                  <a:srgbClr val="202124"/>
                </a:solidFill>
                <a:latin typeface="arial" panose="020B0604020202020204" pitchFamily="34" charset="0"/>
              </a:rPr>
              <a:t>, que son grandes vasos </a:t>
            </a:r>
            <a:r>
              <a:rPr lang="es-ES" b="1" dirty="0">
                <a:solidFill>
                  <a:srgbClr val="202124"/>
                </a:solidFill>
                <a:latin typeface="arial" panose="020B0604020202020204" pitchFamily="34" charset="0"/>
              </a:rPr>
              <a:t>por</a:t>
            </a:r>
            <a:r>
              <a:rPr lang="es-ES" dirty="0">
                <a:solidFill>
                  <a:srgbClr val="202124"/>
                </a:solidFill>
                <a:latin typeface="arial" panose="020B0604020202020204" pitchFamily="34" charset="0"/>
              </a:rPr>
              <a:t> los que circula la sangre en el organismo. Se considera que la persona presenta </a:t>
            </a:r>
            <a:r>
              <a:rPr lang="es-ES" b="1" dirty="0">
                <a:solidFill>
                  <a:srgbClr val="202124"/>
                </a:solidFill>
                <a:latin typeface="arial" panose="020B0604020202020204" pitchFamily="34" charset="0"/>
              </a:rPr>
              <a:t>hipertensión</a:t>
            </a:r>
            <a:r>
              <a:rPr lang="es-ES" dirty="0">
                <a:solidFill>
                  <a:srgbClr val="202124"/>
                </a:solidFill>
                <a:latin typeface="arial" panose="020B0604020202020204" pitchFamily="34" charset="0"/>
              </a:rPr>
              <a:t> cuando su </a:t>
            </a:r>
            <a:r>
              <a:rPr lang="es-ES" b="1" dirty="0">
                <a:solidFill>
                  <a:srgbClr val="202124"/>
                </a:solidFill>
                <a:latin typeface="arial" panose="020B0604020202020204" pitchFamily="34" charset="0"/>
              </a:rPr>
              <a:t>tensión arterial</a:t>
            </a:r>
            <a:r>
              <a:rPr lang="es-ES" dirty="0">
                <a:solidFill>
                  <a:srgbClr val="202124"/>
                </a:solidFill>
                <a:latin typeface="arial" panose="020B0604020202020204" pitchFamily="34" charset="0"/>
              </a:rPr>
              <a:t> es demasiado </a:t>
            </a:r>
            <a:r>
              <a:rPr lang="es-ES" dirty="0" smtClean="0">
                <a:solidFill>
                  <a:srgbClr val="202124"/>
                </a:solidFill>
                <a:latin typeface="arial" panose="020B0604020202020204" pitchFamily="34" charset="0"/>
              </a:rPr>
              <a:t>elevada</a:t>
            </a:r>
            <a:endParaRPr lang="es-ES" b="0" i="0" dirty="0">
              <a:solidFill>
                <a:srgbClr val="202124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49226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ARTERIA EJERCIENDO LA PRESION EN LAS PAREDES</a:t>
            </a:r>
            <a:endParaRPr lang="es-MX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38697" y="2220686"/>
            <a:ext cx="7223760" cy="4389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8922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922899"/>
          </a:xfrm>
        </p:spPr>
        <p:txBody>
          <a:bodyPr>
            <a:normAutofit/>
          </a:bodyPr>
          <a:lstStyle/>
          <a:p>
            <a:pPr algn="ctr"/>
            <a:r>
              <a:rPr lang="es-MX" sz="4800" dirty="0" smtClean="0"/>
              <a:t>EL CUERPO Y LA TECNOLOGIA</a:t>
            </a:r>
            <a:endParaRPr lang="es-MX" sz="4800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73383" y="1946367"/>
            <a:ext cx="7001692" cy="4781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8365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4000" dirty="0" smtClean="0"/>
              <a:t>COLOCACION DE BAUMANOMETRO Y ESTETOSCOPIO</a:t>
            </a:r>
            <a:endParaRPr lang="es-MX" sz="4000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50423" y="2249487"/>
            <a:ext cx="8830491" cy="4464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2580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30633" y="618518"/>
            <a:ext cx="6682739" cy="5939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69361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o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TM04033919[[fn=Circuito]]</Template>
  <TotalTime>108</TotalTime>
  <Words>280</Words>
  <Application>Microsoft Office PowerPoint</Application>
  <PresentationFormat>Panorámica</PresentationFormat>
  <Paragraphs>59</Paragraphs>
  <Slides>31</Slides>
  <Notes>0</Notes>
  <HiddenSlides>0</HiddenSlides>
  <MMClips>3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31</vt:i4>
      </vt:variant>
    </vt:vector>
  </HeadingPairs>
  <TitlesOfParts>
    <vt:vector size="36" baseType="lpstr">
      <vt:lpstr>Arial</vt:lpstr>
      <vt:lpstr>Arial</vt:lpstr>
      <vt:lpstr>Trebuchet MS</vt:lpstr>
      <vt:lpstr>Tw Cen MT</vt:lpstr>
      <vt:lpstr>Circuito</vt:lpstr>
      <vt:lpstr>Primeros auxilios básicos</vt:lpstr>
      <vt:lpstr>objetivo</vt:lpstr>
      <vt:lpstr>La localización del hipotálamo</vt:lpstr>
      <vt:lpstr>        FUNCION EN EL SISTEMA NERVIOSO   Es una zona del cerebro que produce hormonas que controlan: La temperatura corporal. La frecuencia cardíaca. </vt:lpstr>
      <vt:lpstr>Presentación de PowerPoint</vt:lpstr>
      <vt:lpstr>ARTERIA EJERCIENDO LA PRESION EN LAS PAREDES</vt:lpstr>
      <vt:lpstr>EL CUERPO Y LA TECNOLOGIA</vt:lpstr>
      <vt:lpstr>COLOCACION DE BAUMANOMETRO Y ESTETOSCOPIO</vt:lpstr>
      <vt:lpstr>Presentación de PowerPoint</vt:lpstr>
      <vt:lpstr> </vt:lpstr>
      <vt:lpstr>TOMA DE PRESION EN EL PACIENTE</vt:lpstr>
      <vt:lpstr>COMPLICACIONES EN PRESION ARTERIAL</vt:lpstr>
      <vt:lpstr>OTRA COMPLICACION ES LA HIPOTANSION</vt:lpstr>
      <vt:lpstr>LLEVAR UN CONTROL EN LA PRESION ARTERIAL</vt:lpstr>
      <vt:lpstr>RECOMENDACIONES</vt:lpstr>
      <vt:lpstr>Presentación de PowerPoint</vt:lpstr>
      <vt:lpstr>COMO TOMAR EL PULSO</vt:lpstr>
      <vt:lpstr>HACERLO DE MANERA CORDIAL AL PACIENTE</vt:lpstr>
      <vt:lpstr>LA RESPIRACION </vt:lpstr>
      <vt:lpstr>INTERCAMBIO GASEOSO</vt:lpstr>
      <vt:lpstr>Presentación de PowerPoint</vt:lpstr>
      <vt:lpstr>Presentación de PowerPoint</vt:lpstr>
      <vt:lpstr>Presentación de PowerPoint</vt:lpstr>
      <vt:lpstr>RESPIRACION TORAXICA</vt:lpstr>
      <vt:lpstr>CICLO DE LA RESPIRACION</vt:lpstr>
      <vt:lpstr>RECOMENDACIONES</vt:lpstr>
      <vt:lpstr>CONTROL DE TIEMPO EN TOMA DE SIGNOS VITALES</vt:lpstr>
      <vt:lpstr>BUSCA AREAS NATURALES</vt:lpstr>
      <vt:lpstr>IRENE ZAMBRANO</vt:lpstr>
      <vt:lpstr>MEMORIA</vt:lpstr>
      <vt:lpstr>GUARDAR LA CALMA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Primeros auxilios básicos</dc:title>
  <dc:creator>Docente</dc:creator>
  <cp:lastModifiedBy>Docente</cp:lastModifiedBy>
  <cp:revision>14</cp:revision>
  <dcterms:created xsi:type="dcterms:W3CDTF">2022-03-14T15:02:40Z</dcterms:created>
  <dcterms:modified xsi:type="dcterms:W3CDTF">2022-03-30T18:05:48Z</dcterms:modified>
</cp:coreProperties>
</file>