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4" r:id="rId8"/>
    <p:sldId id="262" r:id="rId9"/>
    <p:sldId id="263" r:id="rId10"/>
    <p:sldId id="265" r:id="rId11"/>
    <p:sldId id="266" r:id="rId12"/>
    <p:sldId id="267" r:id="rId13"/>
    <p:sldId id="271" r:id="rId14"/>
    <p:sldId id="268" r:id="rId15"/>
    <p:sldId id="269" r:id="rId16"/>
    <p:sldId id="270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id7ILAsW7s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_RLS6sSFr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Primeros auxilios básicos</a:t>
            </a:r>
            <a:endParaRPr lang="es-MX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4545873"/>
            <a:ext cx="9448800" cy="653144"/>
          </a:xfrm>
        </p:spPr>
        <p:txBody>
          <a:bodyPr>
            <a:noAutofit/>
          </a:bodyPr>
          <a:lstStyle/>
          <a:p>
            <a:r>
              <a:rPr lang="es-MX" sz="4400" dirty="0" smtClean="0"/>
              <a:t>Sesión no 15</a:t>
            </a:r>
            <a:endParaRPr lang="es-MX" sz="4400" dirty="0"/>
          </a:p>
        </p:txBody>
      </p:sp>
    </p:spTree>
    <p:extLst>
      <p:ext uri="{BB962C8B-B14F-4D97-AF65-F5344CB8AC3E}">
        <p14:creationId xmlns:p14="http://schemas.microsoft.com/office/powerpoint/2010/main" val="3598467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sz="3200" b="1" dirty="0"/>
              <a:t>Shock Obstructivo:</a:t>
            </a:r>
            <a:r>
              <a:rPr lang="es-MX" sz="3200" dirty="0"/>
              <a:t/>
            </a:r>
            <a:br>
              <a:rPr lang="es-MX" sz="3200" dirty="0"/>
            </a:br>
            <a:r>
              <a:rPr lang="es-MX" sz="3200" dirty="0"/>
              <a:t/>
            </a:r>
            <a:br>
              <a:rPr lang="es-MX" sz="3200" dirty="0"/>
            </a:br>
            <a:r>
              <a:rPr lang="es-MX" sz="3200" dirty="0"/>
              <a:t>*    Neumotórax,</a:t>
            </a:r>
            <a:br>
              <a:rPr lang="es-MX" sz="3200" dirty="0"/>
            </a:br>
            <a:r>
              <a:rPr lang="es-MX" sz="3200" dirty="0"/>
              <a:t>*    Taponamiento pericárdico,</a:t>
            </a:r>
            <a:br>
              <a:rPr lang="es-MX" sz="3200" dirty="0"/>
            </a:br>
            <a:r>
              <a:rPr lang="es-MX" sz="3200" dirty="0"/>
              <a:t>*    Pericarditis constrictiva,</a:t>
            </a:r>
            <a:br>
              <a:rPr lang="es-MX" sz="3200" dirty="0"/>
            </a:br>
            <a:r>
              <a:rPr lang="es-MX" sz="3200" dirty="0"/>
              <a:t>*    Estenosis mitral o aórtica, etc.</a:t>
            </a:r>
            <a:br>
              <a:rPr lang="es-MX" sz="3200" dirty="0"/>
            </a:br>
            <a:r>
              <a:rPr lang="es-MX" dirty="0" smtClean="0"/>
              <a:t>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13931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3200" b="1" dirty="0"/>
              <a:t>Shock Distributivo:</a:t>
            </a:r>
            <a:r>
              <a:rPr lang="es-MX" sz="3200" dirty="0"/>
              <a:t/>
            </a:r>
            <a:br>
              <a:rPr lang="es-MX" sz="3200" dirty="0"/>
            </a:br>
            <a:r>
              <a:rPr lang="es-MX" sz="3200" dirty="0"/>
              <a:t/>
            </a:r>
            <a:br>
              <a:rPr lang="es-MX" sz="3200" dirty="0"/>
            </a:br>
            <a:r>
              <a:rPr lang="es-MX" sz="3200" dirty="0"/>
              <a:t>*    Séptico,</a:t>
            </a:r>
            <a:br>
              <a:rPr lang="es-MX" sz="3200" dirty="0"/>
            </a:br>
            <a:r>
              <a:rPr lang="es-MX" sz="3200" dirty="0"/>
              <a:t>*    Anafiláctico,</a:t>
            </a:r>
            <a:br>
              <a:rPr lang="es-MX" sz="3200" dirty="0"/>
            </a:br>
            <a:r>
              <a:rPr lang="es-MX" sz="3200" dirty="0"/>
              <a:t>*    Neurogénico,</a:t>
            </a:r>
            <a:br>
              <a:rPr lang="es-MX" sz="3200" dirty="0"/>
            </a:br>
            <a:r>
              <a:rPr lang="es-MX" sz="3200" dirty="0"/>
              <a:t>*    Por drogas vasodilatadoras</a:t>
            </a:r>
            <a:br>
              <a:rPr lang="es-MX" sz="3200" dirty="0"/>
            </a:br>
            <a:r>
              <a:rPr lang="es-MX" sz="3200" dirty="0"/>
              <a:t>*    Insuficiencia adrenal aguda, etc.</a:t>
            </a:r>
            <a:br>
              <a:rPr lang="es-MX" sz="3200" dirty="0"/>
            </a:br>
            <a:r>
              <a:rPr lang="es-MX" sz="3200" dirty="0" smtClean="0"/>
              <a:t> 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359477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95600" y="339634"/>
            <a:ext cx="6052457" cy="404949"/>
          </a:xfrm>
        </p:spPr>
        <p:txBody>
          <a:bodyPr>
            <a:noAutofit/>
          </a:bodyPr>
          <a:lstStyle/>
          <a:p>
            <a:pPr algn="ctr"/>
            <a:r>
              <a:rPr lang="es-MX" sz="2000" dirty="0" smtClean="0"/>
              <a:t>Fisiopatogenia shock hipovolémico</a:t>
            </a:r>
            <a:endParaRPr lang="es-MX" sz="2000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1394" y="744582"/>
            <a:ext cx="5956663" cy="602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046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id7ILAsW7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40541" y="605118"/>
            <a:ext cx="8633012" cy="5849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28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6496594" cy="489661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 smtClean="0"/>
              <a:t>Show  cardiogénico</a:t>
            </a:r>
            <a:endParaRPr lang="es-MX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5601" y="1502229"/>
            <a:ext cx="6300650" cy="535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426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86754" y="764373"/>
            <a:ext cx="7974106" cy="1293028"/>
          </a:xfrm>
        </p:spPr>
        <p:txBody>
          <a:bodyPr/>
          <a:lstStyle/>
          <a:p>
            <a:pPr algn="ctr"/>
            <a:r>
              <a:rPr lang="es-MX" dirty="0" smtClean="0"/>
              <a:t>Afecta el sistema nervioso</a:t>
            </a:r>
            <a:endParaRPr lang="es-MX" dirty="0"/>
          </a:p>
        </p:txBody>
      </p:sp>
      <p:pic>
        <p:nvPicPr>
          <p:cNvPr id="4" name="Marcador de contenido 3" descr="Electroencefalograma y autismo - Autismo Diari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30" y="2193925"/>
            <a:ext cx="8671534" cy="4024313"/>
          </a:xfrm>
        </p:spPr>
      </p:pic>
    </p:spTree>
    <p:extLst>
      <p:ext uri="{BB962C8B-B14F-4D97-AF65-F5344CB8AC3E}">
        <p14:creationId xmlns:p14="http://schemas.microsoft.com/office/powerpoint/2010/main" val="3488687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8092" y="195943"/>
            <a:ext cx="9144000" cy="1136468"/>
          </a:xfrm>
        </p:spPr>
        <p:txBody>
          <a:bodyPr>
            <a:normAutofit/>
          </a:bodyPr>
          <a:lstStyle/>
          <a:p>
            <a:pPr algn="ctr"/>
            <a:r>
              <a:rPr lang="es-MX" dirty="0" smtClean="0"/>
              <a:t>fisiopatogenia de shock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5212" y="1332411"/>
            <a:ext cx="9601200" cy="526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802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_RLS6sSFr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944906" y="1546412"/>
            <a:ext cx="5795682" cy="357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98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2514" y="764373"/>
            <a:ext cx="10983686" cy="1293028"/>
          </a:xfrm>
        </p:spPr>
        <p:txBody>
          <a:bodyPr/>
          <a:lstStyle/>
          <a:p>
            <a:pPr algn="ctr"/>
            <a:r>
              <a:rPr lang="es-MX" dirty="0" smtClean="0"/>
              <a:t>shock</a:t>
            </a:r>
            <a:endParaRPr lang="es-MX" dirty="0"/>
          </a:p>
        </p:txBody>
      </p:sp>
      <p:pic>
        <p:nvPicPr>
          <p:cNvPr id="4" name="Marcador de contenido 3" descr="¿Qué es un estado de &lt;strong&gt;shock&lt;/strong&gt;? ¿Qué hacer en caso de &lt;strong&gt;shock&lt;/strong&gt;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989" y="2351314"/>
            <a:ext cx="3997234" cy="3631475"/>
          </a:xfrm>
        </p:spPr>
      </p:pic>
    </p:spTree>
    <p:extLst>
      <p:ext uri="{BB962C8B-B14F-4D97-AF65-F5344CB8AC3E}">
        <p14:creationId xmlns:p14="http://schemas.microsoft.com/office/powerpoint/2010/main" val="4079562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6313714" cy="1293028"/>
          </a:xfrm>
        </p:spPr>
        <p:txBody>
          <a:bodyPr/>
          <a:lstStyle/>
          <a:p>
            <a:pPr algn="ctr"/>
            <a:r>
              <a:rPr lang="es-MX" dirty="0" smtClean="0"/>
              <a:t>Shock  hemorrágico</a:t>
            </a:r>
            <a:endParaRPr lang="es-MX" dirty="0"/>
          </a:p>
        </p:txBody>
      </p:sp>
      <p:pic>
        <p:nvPicPr>
          <p:cNvPr id="4" name="Marcador de contenido 3" descr="Triada mortal en pacientes politraumatizado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926" y="2057402"/>
            <a:ext cx="8112033" cy="4225832"/>
          </a:xfrm>
        </p:spPr>
      </p:pic>
    </p:spTree>
    <p:extLst>
      <p:ext uri="{BB962C8B-B14F-4D97-AF65-F5344CB8AC3E}">
        <p14:creationId xmlns:p14="http://schemas.microsoft.com/office/powerpoint/2010/main" val="236612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1149531"/>
            <a:ext cx="9509760" cy="523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665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4743" y="1476104"/>
            <a:ext cx="8033657" cy="48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53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19794" y="764373"/>
            <a:ext cx="9886406" cy="1293028"/>
          </a:xfrm>
        </p:spPr>
        <p:txBody>
          <a:bodyPr/>
          <a:lstStyle/>
          <a:p>
            <a:pPr algn="ctr"/>
            <a:r>
              <a:rPr lang="es-MX" dirty="0" smtClean="0"/>
              <a:t>La paciente se ve débil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5371" y="2057400"/>
            <a:ext cx="8686800" cy="416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55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54925" y="764373"/>
            <a:ext cx="7249885" cy="1293028"/>
          </a:xfrm>
        </p:spPr>
        <p:txBody>
          <a:bodyPr/>
          <a:lstStyle/>
          <a:p>
            <a:pPr algn="ctr"/>
            <a:r>
              <a:rPr lang="es-MX" dirty="0" smtClean="0"/>
              <a:t>Atención inmediata</a:t>
            </a:r>
            <a:endParaRPr lang="es-MX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9429" y="2057401"/>
            <a:ext cx="7001691" cy="395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723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685800" y="509452"/>
            <a:ext cx="10820400" cy="5709234"/>
          </a:xfrm>
        </p:spPr>
        <p:txBody>
          <a:bodyPr>
            <a:normAutofit fontScale="25000" lnSpcReduction="20000"/>
          </a:bodyPr>
          <a:lstStyle/>
          <a:p>
            <a:r>
              <a:rPr lang="es-MX" dirty="0"/>
              <a:t/>
            </a:r>
            <a:br>
              <a:rPr lang="es-MX" dirty="0"/>
            </a:br>
            <a:r>
              <a:rPr lang="es-MX" dirty="0"/>
              <a:t>Shock Hipovolémico:</a:t>
            </a:r>
          </a:p>
          <a:p>
            <a:endParaRPr lang="es-MX" dirty="0"/>
          </a:p>
          <a:p>
            <a:r>
              <a:rPr lang="es-MX" sz="6400" dirty="0"/>
              <a:t>*    Hemorragia externa:</a:t>
            </a:r>
          </a:p>
          <a:p>
            <a:r>
              <a:rPr lang="es-MX" sz="6400" dirty="0"/>
              <a:t>      •    Traumatismo,</a:t>
            </a:r>
          </a:p>
          <a:p>
            <a:r>
              <a:rPr lang="es-MX" sz="6400" dirty="0"/>
              <a:t>      •    Sangrado gastrointestinal.</a:t>
            </a:r>
          </a:p>
          <a:p>
            <a:endParaRPr lang="es-MX" sz="6400" dirty="0"/>
          </a:p>
          <a:p>
            <a:r>
              <a:rPr lang="es-MX" sz="6400" dirty="0"/>
              <a:t>*    Hemorragia interna:</a:t>
            </a:r>
          </a:p>
          <a:p>
            <a:r>
              <a:rPr lang="es-MX" sz="6400" dirty="0"/>
              <a:t>      •    Hematomas,</a:t>
            </a:r>
          </a:p>
          <a:p>
            <a:r>
              <a:rPr lang="es-MX" sz="6400" dirty="0"/>
              <a:t>      •    </a:t>
            </a:r>
            <a:r>
              <a:rPr lang="es-MX" sz="6400" dirty="0" err="1"/>
              <a:t>Hemotórax</a:t>
            </a:r>
            <a:r>
              <a:rPr lang="es-MX" sz="6400" dirty="0"/>
              <a:t>,</a:t>
            </a:r>
          </a:p>
          <a:p>
            <a:r>
              <a:rPr lang="es-MX" sz="6400" dirty="0"/>
              <a:t>      •    Hemoperitoneo.</a:t>
            </a:r>
          </a:p>
          <a:p>
            <a:endParaRPr lang="es-MX" sz="6400" dirty="0"/>
          </a:p>
          <a:p>
            <a:r>
              <a:rPr lang="es-MX" sz="6400" dirty="0"/>
              <a:t>*    Pérdidas plasmáticas:</a:t>
            </a:r>
          </a:p>
          <a:p>
            <a:r>
              <a:rPr lang="es-MX" sz="6400" dirty="0"/>
              <a:t>      •    Quemaduras.</a:t>
            </a:r>
          </a:p>
          <a:p>
            <a:endParaRPr lang="es-MX" sz="6400" dirty="0"/>
          </a:p>
          <a:p>
            <a:r>
              <a:rPr lang="es-MX" sz="6400" dirty="0"/>
              <a:t>*    Pérdidas de fluidos y electrolitos:</a:t>
            </a:r>
          </a:p>
          <a:p>
            <a:r>
              <a:rPr lang="es-MX" sz="6400" dirty="0"/>
              <a:t>      •    Diarreas,</a:t>
            </a:r>
          </a:p>
          <a:p>
            <a:r>
              <a:rPr lang="es-MX" sz="6400" dirty="0"/>
              <a:t>      •    Vómitos,</a:t>
            </a:r>
          </a:p>
          <a:p>
            <a:r>
              <a:rPr lang="es-MX" sz="6400" dirty="0"/>
              <a:t>      •    Ascitis.</a:t>
            </a:r>
            <a:br>
              <a:rPr lang="es-MX" sz="6400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*    Hemorragia externa:</a:t>
            </a: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      •    Traumatismo,</a:t>
            </a: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      •    Sangrado gastrointestinal.</a:t>
            </a:r>
            <a:r>
              <a:rPr lang="es-MX" dirty="0"/>
              <a:t/>
            </a:r>
            <a:br>
              <a:rPr lang="es-MX" dirty="0"/>
            </a:b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*    Hemorragia interna:</a:t>
            </a: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      •    </a:t>
            </a:r>
            <a:r>
              <a:rPr lang="es-MX" dirty="0" smtClean="0">
                <a:solidFill>
                  <a:srgbClr val="000000"/>
                </a:solidFill>
                <a:latin typeface="Verdana" panose="020B0604030504040204" pitchFamily="34" charset="0"/>
              </a:rPr>
              <a:t>Hematoma</a:t>
            </a: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      •    </a:t>
            </a:r>
            <a:r>
              <a:rPr lang="es-MX" dirty="0" err="1" smtClean="0">
                <a:solidFill>
                  <a:srgbClr val="000000"/>
                </a:solidFill>
                <a:latin typeface="Verdana" panose="020B0604030504040204" pitchFamily="34" charset="0"/>
              </a:rPr>
              <a:t>Hemotó</a:t>
            </a: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      •  </a:t>
            </a:r>
            <a:r>
              <a:rPr lang="es-MX" dirty="0" err="1" smtClean="0">
                <a:solidFill>
                  <a:srgbClr val="000000"/>
                </a:solidFill>
                <a:latin typeface="Verdana" panose="020B0604030504040204" pitchFamily="34" charset="0"/>
              </a:rPr>
              <a:t>eo</a:t>
            </a:r>
            <a:r>
              <a:rPr lang="es-MX" dirty="0"/>
              <a:t/>
            </a:r>
            <a:br>
              <a:rPr lang="es-MX" dirty="0"/>
            </a:b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*    Pérdidas plasmáticas:</a:t>
            </a: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      •    Quemaduras.</a:t>
            </a:r>
            <a:r>
              <a:rPr lang="es-MX" dirty="0"/>
              <a:t/>
            </a:r>
            <a:br>
              <a:rPr lang="es-MX" dirty="0"/>
            </a:b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*    Pérdidas de fluidos y electrolitos:</a:t>
            </a: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      •    Diarreas,</a:t>
            </a: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      •    Vómitos,</a:t>
            </a:r>
            <a:r>
              <a:rPr lang="es-MX" dirty="0"/>
              <a:t/>
            </a:r>
            <a:br>
              <a:rPr lang="es-MX" dirty="0"/>
            </a:br>
            <a:r>
              <a:rPr lang="es-MX" dirty="0">
                <a:solidFill>
                  <a:srgbClr val="000000"/>
                </a:solidFill>
                <a:latin typeface="Verdana" panose="020B0604030504040204" pitchFamily="34" charset="0"/>
              </a:rPr>
              <a:t>      •    Ascitis.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34064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29937" y="1972491"/>
            <a:ext cx="10820400" cy="4024125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/>
            </a:r>
            <a:br>
              <a:rPr lang="es-MX" dirty="0"/>
            </a:br>
            <a:r>
              <a:rPr lang="es-MX" sz="3200" b="1" dirty="0"/>
              <a:t>Shock Cardiogénico:</a:t>
            </a:r>
            <a:r>
              <a:rPr lang="es-MX" sz="3200" dirty="0"/>
              <a:t/>
            </a:r>
            <a:br>
              <a:rPr lang="es-MX" sz="3200" dirty="0"/>
            </a:br>
            <a:r>
              <a:rPr lang="es-MX" sz="3200" dirty="0"/>
              <a:t/>
            </a:r>
            <a:br>
              <a:rPr lang="es-MX" sz="3200" dirty="0"/>
            </a:br>
            <a:r>
              <a:rPr lang="es-MX" sz="3200" dirty="0"/>
              <a:t>*    Arritmias,</a:t>
            </a:r>
            <a:br>
              <a:rPr lang="es-MX" sz="3200" dirty="0"/>
            </a:br>
            <a:r>
              <a:rPr lang="es-MX" sz="3200" dirty="0"/>
              <a:t>*    Infarto del miocardio,</a:t>
            </a:r>
            <a:br>
              <a:rPr lang="es-MX" sz="3200" dirty="0"/>
            </a:br>
            <a:r>
              <a:rPr lang="es-MX" sz="3200" dirty="0"/>
              <a:t>*    Miocardiopatías,</a:t>
            </a:r>
            <a:br>
              <a:rPr lang="es-MX" sz="3200" dirty="0"/>
            </a:br>
            <a:r>
              <a:rPr lang="es-MX" sz="3200" dirty="0"/>
              <a:t>*    Insuficiencia mitral</a:t>
            </a:r>
            <a:r>
              <a:rPr lang="es-MX" dirty="0"/>
              <a:t>,</a:t>
            </a:r>
            <a:br>
              <a:rPr lang="es-MX" dirty="0"/>
            </a:b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7259349"/>
      </p:ext>
    </p:extLst>
  </p:cSld>
  <p:clrMapOvr>
    <a:masterClrMapping/>
  </p:clrMapOvr>
</p:sld>
</file>

<file path=ppt/theme/theme1.xml><?xml version="1.0" encoding="utf-8"?>
<a:theme xmlns:a="http://schemas.openxmlformats.org/drawingml/2006/main" name="Estela de condensación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01D17D"/>
      </a:accent1>
      <a:accent2>
        <a:srgbClr val="84C72A"/>
      </a:accent2>
      <a:accent3>
        <a:srgbClr val="E1D126"/>
      </a:accent3>
      <a:accent4>
        <a:srgbClr val="E29932"/>
      </a:accent4>
      <a:accent5>
        <a:srgbClr val="E56526"/>
      </a:accent5>
      <a:accent6>
        <a:srgbClr val="D63731"/>
      </a:accent6>
      <a:hlink>
        <a:srgbClr val="35FA7F"/>
      </a:hlink>
      <a:folHlink>
        <a:srgbClr val="BAFC85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2B2A868B-6BC2-4B3E-98B9-1258F41035D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TM04033937[[fn=Estela de condensación]]</Template>
  <TotalTime>60</TotalTime>
  <Words>34</Words>
  <Application>Microsoft Office PowerPoint</Application>
  <PresentationFormat>Panorámica</PresentationFormat>
  <Paragraphs>31</Paragraphs>
  <Slides>17</Slides>
  <Notes>0</Notes>
  <HiddenSlides>0</HiddenSlides>
  <MMClips>2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1" baseType="lpstr">
      <vt:lpstr>Arial</vt:lpstr>
      <vt:lpstr>Century Gothic</vt:lpstr>
      <vt:lpstr>Verdana</vt:lpstr>
      <vt:lpstr>Estela de condensación</vt:lpstr>
      <vt:lpstr>Primeros auxilios básicos</vt:lpstr>
      <vt:lpstr>shock</vt:lpstr>
      <vt:lpstr>Shock  hemorrágico</vt:lpstr>
      <vt:lpstr>Presentación de PowerPoint</vt:lpstr>
      <vt:lpstr>Presentación de PowerPoint</vt:lpstr>
      <vt:lpstr>La paciente se ve débil</vt:lpstr>
      <vt:lpstr>Atención inmediata</vt:lpstr>
      <vt:lpstr>Presentación de PowerPoint</vt:lpstr>
      <vt:lpstr>Presentación de PowerPoint</vt:lpstr>
      <vt:lpstr>Presentación de PowerPoint</vt:lpstr>
      <vt:lpstr>Presentación de PowerPoint</vt:lpstr>
      <vt:lpstr>Fisiopatogenia shock hipovolémico</vt:lpstr>
      <vt:lpstr>Presentación de PowerPoint</vt:lpstr>
      <vt:lpstr>Show  cardiogénico</vt:lpstr>
      <vt:lpstr>Afecta el sistema nervioso</vt:lpstr>
      <vt:lpstr>fisiopatogenia de shock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Primeros auxilios básicos</dc:title>
  <dc:creator>Docente</dc:creator>
  <cp:lastModifiedBy>Docente</cp:lastModifiedBy>
  <cp:revision>6</cp:revision>
  <dcterms:created xsi:type="dcterms:W3CDTF">2022-03-23T14:29:07Z</dcterms:created>
  <dcterms:modified xsi:type="dcterms:W3CDTF">2022-03-23T15:30:06Z</dcterms:modified>
</cp:coreProperties>
</file>