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67" r:id="rId13"/>
    <p:sldId id="268" r:id="rId14"/>
    <p:sldId id="269" r:id="rId15"/>
    <p:sldId id="257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2" r:id="rId29"/>
    <p:sldId id="284" r:id="rId30"/>
    <p:sldId id="285" r:id="rId31"/>
    <p:sldId id="288" r:id="rId32"/>
    <p:sldId id="287" r:id="rId33"/>
    <p:sldId id="289" r:id="rId34"/>
    <p:sldId id="286" r:id="rId35"/>
    <p:sldId id="290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‹Nº›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sz="4800" b="1" dirty="0">
                <a:solidFill>
                  <a:srgbClr val="282828"/>
                </a:solidFill>
                <a:latin typeface="Open Sans"/>
              </a:rPr>
              <a:t>Atragantamiento</a:t>
            </a:r>
            <a:r>
              <a:rPr lang="es-MX" b="1" dirty="0">
                <a:solidFill>
                  <a:srgbClr val="282828"/>
                </a:solidFill>
                <a:latin typeface="Open Sans"/>
              </a:rPr>
              <a:t/>
            </a:r>
            <a:br>
              <a:rPr lang="es-MX" b="1" dirty="0">
                <a:solidFill>
                  <a:srgbClr val="282828"/>
                </a:solidFill>
                <a:latin typeface="Open Sans"/>
              </a:rPr>
            </a:b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s-MX" dirty="0" smtClean="0"/>
              <a:t>Sesion:19</a:t>
            </a:r>
          </a:p>
          <a:p>
            <a:endParaRPr lang="es-MX" dirty="0"/>
          </a:p>
          <a:p>
            <a:pPr algn="l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69222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71600" y="437321"/>
            <a:ext cx="9601200" cy="6069495"/>
          </a:xfrm>
        </p:spPr>
        <p:txBody>
          <a:bodyPr>
            <a:normAutofit/>
          </a:bodyPr>
          <a:lstStyle/>
          <a:p>
            <a:r>
              <a:rPr lang="es-ES" sz="2400" dirty="0">
                <a:solidFill>
                  <a:srgbClr val="000000"/>
                </a:solidFill>
                <a:latin typeface="Open Sans"/>
              </a:rPr>
              <a:t>Si no puede toser, el rescatador debe administrar compresiones abdominales (maniobra de Heimlich), lo que aumenta la presión en el abdomen y el tórax y ayuda a expulsar el objeto</a:t>
            </a:r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endParaRPr lang="es-ES" sz="2400" dirty="0">
              <a:solidFill>
                <a:srgbClr val="000000"/>
              </a:solidFill>
              <a:latin typeface="Open Sans"/>
            </a:endParaRPr>
          </a:p>
          <a:p>
            <a:r>
              <a:rPr lang="es-ES" sz="2400" dirty="0">
                <a:solidFill>
                  <a:srgbClr val="000000"/>
                </a:solidFill>
                <a:latin typeface="Open Sans"/>
              </a:rPr>
              <a:t>Si la persona está consciente, el que la auxilia se coloca por detrás y le rodea el abdomen con los brazos. </a:t>
            </a:r>
            <a:endParaRPr lang="es-ES" sz="2400" dirty="0" smtClean="0">
              <a:solidFill>
                <a:srgbClr val="000000"/>
              </a:solidFill>
              <a:latin typeface="Open Sans"/>
            </a:endParaRPr>
          </a:p>
          <a:p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Cierra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la mano en forma de puño</a:t>
            </a:r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El pulgar debe quedar en el interior del puño, y el lado del pulgar del puño debe apuntar hacia dentro, hacia la persona</a:t>
            </a:r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El rescatador coloca el puño entre el esternón y el ombligo</a:t>
            </a:r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La otra mano la coloca firmemente sobre la mano cerrada en puño. Luego comprime enérgicamente con las manos, hacia arriba y hacia dentro 5 veces consecutivas. 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4094358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278296"/>
            <a:ext cx="9601200" cy="1378225"/>
          </a:xfrm>
        </p:spPr>
        <p:txBody>
          <a:bodyPr>
            <a:normAutofit/>
          </a:bodyPr>
          <a:lstStyle/>
          <a:p>
            <a:pPr algn="ctr"/>
            <a:r>
              <a:rPr lang="es-MX" dirty="0"/>
              <a:t>	</a:t>
            </a:r>
            <a:r>
              <a:rPr lang="es-MX" sz="3200" dirty="0" smtClean="0"/>
              <a:t>COMPRESIONES ABDOMINALES</a:t>
            </a:r>
            <a:r>
              <a:rPr lang="es-MX" sz="3200" dirty="0" smtClean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es-MX" sz="3200" dirty="0">
                <a:solidFill>
                  <a:srgbClr val="202124"/>
                </a:solidFill>
                <a:latin typeface="arial" panose="020B0604020202020204" pitchFamily="34" charset="0"/>
              </a:rPr>
              <a:t>(la maniobra de Heimlich)</a:t>
            </a:r>
            <a:endParaRPr lang="es-MX" sz="32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8904" y="1762539"/>
            <a:ext cx="4691269" cy="475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75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71600" y="185530"/>
            <a:ext cx="9601200" cy="5681870"/>
          </a:xfrm>
        </p:spPr>
        <p:txBody>
          <a:bodyPr/>
          <a:lstStyle/>
          <a:p>
            <a:r>
              <a:rPr lang="es-ES" dirty="0">
                <a:solidFill>
                  <a:srgbClr val="000000"/>
                </a:solidFill>
                <a:latin typeface="Open Sans"/>
              </a:rPr>
              <a:t>El rescatista debe arrodillarse y emplear menos fuerza si la persona es un niño menor de 5 años o pesa menos de 20 kg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Deben repetirse varias series de compresiones hasta que se consiga expulsar el objeto. </a:t>
            </a:r>
            <a:endParaRPr lang="es-ES" dirty="0" smtClean="0">
              <a:solidFill>
                <a:srgbClr val="000000"/>
              </a:solidFill>
              <a:latin typeface="Open Sans"/>
            </a:endParaRP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Si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la persona pierde el conocimiento, el rescatador debe detener inmediatamente las compresiones y tratar de eliminar la obstrucción de las vías respiratorias por otros medios.</a:t>
            </a:r>
          </a:p>
          <a:p>
            <a:r>
              <a:rPr lang="es-ES" dirty="0">
                <a:solidFill>
                  <a:srgbClr val="000000"/>
                </a:solidFill>
                <a:latin typeface="Open Sans"/>
              </a:rPr>
              <a:t>Tras comprobar que la persona está inconsciente, debe revisar la boca 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 y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la garganta para comprobar la presencia de objetos visibles que puedan estar bloqueando las vías respiratorias y, si los hay, los retira. </a:t>
            </a:r>
            <a:endParaRPr lang="es-ES" dirty="0" smtClean="0">
              <a:solidFill>
                <a:srgbClr val="000000"/>
              </a:solidFill>
              <a:latin typeface="Open Sans"/>
            </a:endParaRP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Si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la persona no comienza entonces a respirar, puede ser que la lengua esté obstruyendo las vías respiratorias. </a:t>
            </a:r>
            <a:endParaRPr lang="es-ES" dirty="0" smtClean="0">
              <a:solidFill>
                <a:srgbClr val="000000"/>
              </a:solidFill>
              <a:latin typeface="Open Sans"/>
            </a:endParaRP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El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rescatador inclina la cabeza de la persona ligeramente hacia atrás y le levanta la barbilla para desplazar la lengua y abrir de este modo las vías respiratorias.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66929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3200" dirty="0">
                <a:solidFill>
                  <a:srgbClr val="000000"/>
                </a:solidFill>
                <a:latin typeface="Open Sans"/>
              </a:rPr>
              <a:t>Si la persona no respira, se puede practicar la respiración boca a boca. Si el tórax no se eleva indica que las vías respiratorias todavía están bloqueadas (</a:t>
            </a:r>
            <a:r>
              <a:rPr lang="es-ES" sz="3200" dirty="0" err="1" smtClean="0">
                <a:solidFill>
                  <a:srgbClr val="000000"/>
                </a:solidFill>
                <a:latin typeface="Open Sans"/>
              </a:rPr>
              <a:t>Home.Heading</a:t>
            </a:r>
            <a:r>
              <a:rPr lang="es-ES" sz="3200" dirty="0" smtClean="0">
                <a:solidFill>
                  <a:srgbClr val="000000"/>
                </a:solidFill>
                <a:latin typeface="Open Sans"/>
              </a:rPr>
              <a:t>).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3733857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71600" y="980660"/>
            <a:ext cx="9601200" cy="4886739"/>
          </a:xfrm>
        </p:spPr>
        <p:txBody>
          <a:bodyPr>
            <a:normAutofit/>
          </a:bodyPr>
          <a:lstStyle/>
          <a:p>
            <a:r>
              <a:rPr lang="es-ES" sz="2400" dirty="0">
                <a:solidFill>
                  <a:srgbClr val="000000"/>
                </a:solidFill>
                <a:latin typeface="Open Sans"/>
              </a:rPr>
              <a:t>Las compresiones abdominales no se deben realizar en bebés. </a:t>
            </a:r>
            <a:endParaRPr lang="es-ES" sz="2400" dirty="0" smtClean="0">
              <a:solidFill>
                <a:srgbClr val="000000"/>
              </a:solidFill>
              <a:latin typeface="Open Sans"/>
            </a:endParaRPr>
          </a:p>
          <a:p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En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su lugar, se pone al bebé boca abajo, con el tórax reposando sobre el antebrazo del rescatador y con la cabeza más baja que el cuerpo. </a:t>
            </a:r>
            <a:endParaRPr lang="es-ES" sz="2400" dirty="0" smtClean="0">
              <a:solidFill>
                <a:srgbClr val="000000"/>
              </a:solidFill>
              <a:latin typeface="Open Sans"/>
            </a:endParaRPr>
          </a:p>
          <a:p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El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rescatador debe golpear al bebé entre los omóplatos 5 veces utilizando la palma de la mano (palmadas en la espalda). </a:t>
            </a:r>
            <a:endParaRPr lang="es-ES" sz="2400" dirty="0" smtClean="0">
              <a:solidFill>
                <a:srgbClr val="000000"/>
              </a:solidFill>
              <a:latin typeface="Open Sans"/>
            </a:endParaRPr>
          </a:p>
          <a:p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Los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golpes deben ser fuertes, pero no tanto como para provocarle una </a:t>
            </a:r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lesión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.</a:t>
            </a:r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 </a:t>
            </a:r>
          </a:p>
          <a:p>
            <a:r>
              <a:rPr lang="es-ES" sz="2400" dirty="0">
                <a:solidFill>
                  <a:srgbClr val="000000"/>
                </a:solidFill>
                <a:latin typeface="Open Sans"/>
              </a:rPr>
              <a:t>E</a:t>
            </a:r>
            <a:r>
              <a:rPr lang="es-ES" sz="2400" dirty="0" smtClean="0">
                <a:solidFill>
                  <a:srgbClr val="000000"/>
                </a:solidFill>
                <a:latin typeface="Open Sans"/>
              </a:rPr>
              <a:t>l </a:t>
            </a:r>
            <a:r>
              <a:rPr lang="es-ES" sz="2400" dirty="0">
                <a:solidFill>
                  <a:srgbClr val="000000"/>
                </a:solidFill>
                <a:latin typeface="Open Sans"/>
              </a:rPr>
              <a:t>rescatador debe examinarle la boca y extraer cualquier objeto visible. Si las vías respiratorias siguen obstruidas, se debe poner al bebé boca arriba con la cabeza más baja que el cuerpo, comprimir el esternón entre 1/2 a 1 1/2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2064117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rgbClr val="282828"/>
                </a:solidFill>
                <a:latin typeface="Open Sans"/>
              </a:rPr>
              <a:t>Atragantamiento</a:t>
            </a:r>
            <a:br>
              <a:rPr lang="es-MX" b="1" dirty="0">
                <a:solidFill>
                  <a:srgbClr val="282828"/>
                </a:solidFill>
                <a:latin typeface="Open Sans"/>
              </a:rPr>
            </a:br>
            <a:r>
              <a:rPr lang="es-MX" b="1" dirty="0" smtClean="0">
                <a:solidFill>
                  <a:srgbClr val="282828"/>
                </a:solidFill>
                <a:latin typeface="Open Sans"/>
              </a:rPr>
              <a:t> </a:t>
            </a:r>
            <a:endParaRPr lang="es-MX" dirty="0"/>
          </a:p>
        </p:txBody>
      </p:sp>
      <p:pic>
        <p:nvPicPr>
          <p:cNvPr id="4" name="Marcador de contenido 3" descr="Lactando con Mami: Obstrucción en vía aérea en bebés y niño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11965"/>
            <a:ext cx="9932503" cy="5546035"/>
          </a:xfrm>
        </p:spPr>
      </p:pic>
    </p:spTree>
    <p:extLst>
      <p:ext uri="{BB962C8B-B14F-4D97-AF65-F5344CB8AC3E}">
        <p14:creationId xmlns:p14="http://schemas.microsoft.com/office/powerpoint/2010/main" val="3648854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Maniobra de Heimlich en caso de &lt;strong&gt;atragantamiento&lt;/strong&gt;, con bebés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730" y="132522"/>
            <a:ext cx="9422295" cy="6612835"/>
          </a:xfrm>
        </p:spPr>
      </p:pic>
    </p:spTree>
    <p:extLst>
      <p:ext uri="{BB962C8B-B14F-4D97-AF65-F5344CB8AC3E}">
        <p14:creationId xmlns:p14="http://schemas.microsoft.com/office/powerpoint/2010/main" val="1163319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10800000" flipV="1">
            <a:off x="1371600" y="4094922"/>
            <a:ext cx="9601200" cy="2763078"/>
          </a:xfrm>
        </p:spPr>
        <p:txBody>
          <a:bodyPr>
            <a:normAutofit/>
          </a:bodyPr>
          <a:lstStyle/>
          <a:p>
            <a:r>
              <a:rPr lang="es-MX" sz="4000" dirty="0" smtClean="0"/>
              <a:t>Apoyo en la mandíbula y cuello con el cuerpo torácico. El auxiliador uso una  muslo, rodilla y antepierna con su píe de apoyo.</a:t>
            </a:r>
            <a:endParaRPr lang="es-MX" sz="4000" dirty="0"/>
          </a:p>
        </p:txBody>
      </p:sp>
      <p:pic>
        <p:nvPicPr>
          <p:cNvPr id="4" name="Marcador de contenido 3" descr="Maestros de Corazón: 1/06/10 - 1/07/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818" y="331304"/>
            <a:ext cx="5897217" cy="2928731"/>
          </a:xfrm>
        </p:spPr>
      </p:pic>
    </p:spTree>
    <p:extLst>
      <p:ext uri="{BB962C8B-B14F-4D97-AF65-F5344CB8AC3E}">
        <p14:creationId xmlns:p14="http://schemas.microsoft.com/office/powerpoint/2010/main" val="1210945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85191"/>
          </a:xfrm>
        </p:spPr>
        <p:txBody>
          <a:bodyPr>
            <a:normAutofit/>
          </a:bodyPr>
          <a:lstStyle/>
          <a:p>
            <a:pPr algn="ctr"/>
            <a:r>
              <a:rPr lang="es-MX" dirty="0" smtClean="0"/>
              <a:t>MUJER EMBARAZADA</a:t>
            </a:r>
            <a:endParaRPr lang="es-MX" dirty="0"/>
          </a:p>
        </p:txBody>
      </p:sp>
      <p:pic>
        <p:nvPicPr>
          <p:cNvPr id="4" name="Marcador de contenido 3" descr="Embarazo y tosferina | EnFamili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043" y="1470991"/>
            <a:ext cx="5870714" cy="4916557"/>
          </a:xfrm>
        </p:spPr>
      </p:pic>
    </p:spTree>
    <p:extLst>
      <p:ext uri="{BB962C8B-B14F-4D97-AF65-F5344CB8AC3E}">
        <p14:creationId xmlns:p14="http://schemas.microsoft.com/office/powerpoint/2010/main" val="3527296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000" dirty="0" smtClean="0"/>
              <a:t>MANIOBRAS DE RESCATE EN LA EMBARAZADA</a:t>
            </a:r>
            <a:endParaRPr lang="es-MX" sz="4000" dirty="0"/>
          </a:p>
        </p:txBody>
      </p:sp>
      <p:pic>
        <p:nvPicPr>
          <p:cNvPr id="4" name="Marcador de contenido 3" descr="PLE Sálvame (Primeros Auxilios EF): 2- Primeros Auxilios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078" y="2171700"/>
            <a:ext cx="8759687" cy="4030317"/>
          </a:xfrm>
        </p:spPr>
      </p:pic>
    </p:spTree>
    <p:extLst>
      <p:ext uri="{BB962C8B-B14F-4D97-AF65-F5344CB8AC3E}">
        <p14:creationId xmlns:p14="http://schemas.microsoft.com/office/powerpoint/2010/main" val="1559899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rgbClr val="282828"/>
                </a:solidFill>
                <a:latin typeface="Open Sans"/>
              </a:rPr>
              <a:t>Atragantamiento</a:t>
            </a:r>
            <a:endParaRPr lang="es-MX" b="1" i="0" dirty="0">
              <a:solidFill>
                <a:srgbClr val="282828"/>
              </a:solidFill>
              <a:effectLst/>
              <a:latin typeface="Open Sans"/>
            </a:endParaRPr>
          </a:p>
        </p:txBody>
      </p:sp>
      <p:pic>
        <p:nvPicPr>
          <p:cNvPr id="4" name="Marcador de contenido 3" descr="&lt;strong&gt;TRATAMIENTO&lt;/strong&gt; NUTRICIONAL DEL ASMA INFANTIL - Pediatra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269" y="2286000"/>
            <a:ext cx="6469861" cy="3581400"/>
          </a:xfrm>
        </p:spPr>
      </p:pic>
    </p:spTree>
    <p:extLst>
      <p:ext uri="{BB962C8B-B14F-4D97-AF65-F5344CB8AC3E}">
        <p14:creationId xmlns:p14="http://schemas.microsoft.com/office/powerpoint/2010/main" val="3062171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600" dirty="0" smtClean="0"/>
              <a:t>DESVANECIMIENTO Y PERDIDA DE LA CONCIENCIA</a:t>
            </a:r>
            <a:endParaRPr lang="es-MX" sz="3600" dirty="0"/>
          </a:p>
        </p:txBody>
      </p:sp>
      <p:pic>
        <p:nvPicPr>
          <p:cNvPr id="4" name="Marcador de contenido 3" descr="Primeros auxilios en caso de desmayo o &lt;strong&gt;desvanecimiento&lt;/strong&gt;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243" y="2716697"/>
            <a:ext cx="6652592" cy="3326294"/>
          </a:xfrm>
        </p:spPr>
      </p:pic>
    </p:spTree>
    <p:extLst>
      <p:ext uri="{BB962C8B-B14F-4D97-AF65-F5344CB8AC3E}">
        <p14:creationId xmlns:p14="http://schemas.microsoft.com/office/powerpoint/2010/main" val="3382644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VALORACION DE LOS SIGNOS VITALES</a:t>
            </a:r>
            <a:endParaRPr lang="es-MX" dirty="0"/>
          </a:p>
        </p:txBody>
      </p:sp>
      <p:pic>
        <p:nvPicPr>
          <p:cNvPr id="4" name="Marcador de contenido 3" descr="&lt;strong&gt;signos vitales&lt;/strong&gt;: ¿Que son los &lt;strong&gt;signos vitales&lt;/strong&gt;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14" y="2171700"/>
            <a:ext cx="5605670" cy="3190875"/>
          </a:xfrm>
        </p:spPr>
      </p:pic>
    </p:spTree>
    <p:extLst>
      <p:ext uri="{BB962C8B-B14F-4D97-AF65-F5344CB8AC3E}">
        <p14:creationId xmlns:p14="http://schemas.microsoft.com/office/powerpoint/2010/main" val="934836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entro de Salud Profesor Jesús Marín: Sesión clínica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365" y="1537252"/>
            <a:ext cx="5035826" cy="4330148"/>
          </a:xfrm>
        </p:spPr>
      </p:pic>
    </p:spTree>
    <p:extLst>
      <p:ext uri="{BB962C8B-B14F-4D97-AF65-F5344CB8AC3E}">
        <p14:creationId xmlns:p14="http://schemas.microsoft.com/office/powerpoint/2010/main" val="22149114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 descr="Cómo se hace una gasometría: método y cálculo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82" y="1775791"/>
            <a:ext cx="6069495" cy="3935895"/>
          </a:xfrm>
        </p:spPr>
      </p:pic>
    </p:spTree>
    <p:extLst>
      <p:ext uri="{BB962C8B-B14F-4D97-AF65-F5344CB8AC3E}">
        <p14:creationId xmlns:p14="http://schemas.microsoft.com/office/powerpoint/2010/main" val="4000108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Fichier:Wrist-oximeter.jpg — Wikipédi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952" y="1537252"/>
            <a:ext cx="7214196" cy="4330148"/>
          </a:xfrm>
        </p:spPr>
      </p:pic>
    </p:spTree>
    <p:extLst>
      <p:ext uri="{BB962C8B-B14F-4D97-AF65-F5344CB8AC3E}">
        <p14:creationId xmlns:p14="http://schemas.microsoft.com/office/powerpoint/2010/main" val="17973124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5922"/>
          </a:xfrm>
        </p:spPr>
        <p:txBody>
          <a:bodyPr>
            <a:normAutofit/>
          </a:bodyPr>
          <a:lstStyle/>
          <a:p>
            <a:pPr algn="ctr"/>
            <a:r>
              <a:rPr lang="es-MX" sz="3600" dirty="0" smtClean="0"/>
              <a:t>CUANSO TODO  VUELVE A SU RUMBO</a:t>
            </a:r>
            <a:endParaRPr lang="es-MX" sz="3600" dirty="0"/>
          </a:p>
        </p:txBody>
      </p:sp>
      <p:pic>
        <p:nvPicPr>
          <p:cNvPr id="4" name="Marcador de contenido 3" descr="Irrigation Water #2 Free Stock Photo - Public Domain Pi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130" y="1669774"/>
            <a:ext cx="7885044" cy="4197626"/>
          </a:xfrm>
        </p:spPr>
      </p:pic>
    </p:spTree>
    <p:extLst>
      <p:ext uri="{BB962C8B-B14F-4D97-AF65-F5344CB8AC3E}">
        <p14:creationId xmlns:p14="http://schemas.microsoft.com/office/powerpoint/2010/main" val="3183669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70722"/>
          </a:xfrm>
        </p:spPr>
        <p:txBody>
          <a:bodyPr>
            <a:normAutofit/>
          </a:bodyPr>
          <a:lstStyle/>
          <a:p>
            <a:pPr algn="ctr"/>
            <a:r>
              <a:rPr lang="es-MX" sz="4000" dirty="0" smtClean="0"/>
              <a:t>IRRIGACION SANGUINEA INTERNA</a:t>
            </a:r>
            <a:endParaRPr lang="es-MX" sz="4000" dirty="0"/>
          </a:p>
        </p:txBody>
      </p:sp>
      <p:pic>
        <p:nvPicPr>
          <p:cNvPr id="4" name="Marcador de contenido 3" descr="Regulación de la circulación (2): control de la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626" y="2040835"/>
            <a:ext cx="8163339" cy="3935896"/>
          </a:xfrm>
        </p:spPr>
      </p:pic>
    </p:spTree>
    <p:extLst>
      <p:ext uri="{BB962C8B-B14F-4D97-AF65-F5344CB8AC3E}">
        <p14:creationId xmlns:p14="http://schemas.microsoft.com/office/powerpoint/2010/main" val="211739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Yoga Sala Málaga: RECUERDA: ÚLTIMAS PLAZAS TALLER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4" y="728871"/>
            <a:ext cx="7566991" cy="5552660"/>
          </a:xfrm>
        </p:spPr>
      </p:pic>
    </p:spTree>
    <p:extLst>
      <p:ext uri="{BB962C8B-B14F-4D97-AF65-F5344CB8AC3E}">
        <p14:creationId xmlns:p14="http://schemas.microsoft.com/office/powerpoint/2010/main" val="42159797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63487"/>
          </a:xfrm>
        </p:spPr>
        <p:txBody>
          <a:bodyPr/>
          <a:lstStyle/>
          <a:p>
            <a:pPr algn="ctr"/>
            <a:r>
              <a:rPr lang="es-MX" dirty="0" smtClean="0"/>
              <a:t>CONTINUA LA VIDA Y LA ESPERANZA</a:t>
            </a:r>
            <a:endParaRPr lang="es-MX" dirty="0"/>
          </a:p>
        </p:txBody>
      </p:sp>
      <p:pic>
        <p:nvPicPr>
          <p:cNvPr id="4" name="Marcador de contenido 3" descr="Método de &lt;strong&gt;Irrigación&lt;/strong&gt; Sustentable | Esta imágen fué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13" y="2226365"/>
            <a:ext cx="7606749" cy="3750365"/>
          </a:xfrm>
        </p:spPr>
      </p:pic>
    </p:spTree>
    <p:extLst>
      <p:ext uri="{BB962C8B-B14F-4D97-AF65-F5344CB8AC3E}">
        <p14:creationId xmlns:p14="http://schemas.microsoft.com/office/powerpoint/2010/main" val="34488402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s-MX" sz="4000" dirty="0" smtClean="0"/>
              <a:t>POSICION DE RECUPERACION</a:t>
            </a: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pic>
        <p:nvPicPr>
          <p:cNvPr id="4" name="Marcador de contenido 3" descr="KirolXabi: &lt;strong&gt;POSICIÓN&lt;/strong&gt; &lt;strong&gt;RECUPERACION&lt;/strong&gt;. (PLS - &lt;strong&gt;Posición&lt;/strong&gt; Lateral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547" y="1908313"/>
            <a:ext cx="6453809" cy="3692387"/>
          </a:xfrm>
        </p:spPr>
      </p:pic>
    </p:spTree>
    <p:extLst>
      <p:ext uri="{BB962C8B-B14F-4D97-AF65-F5344CB8AC3E}">
        <p14:creationId xmlns:p14="http://schemas.microsoft.com/office/powerpoint/2010/main" val="2066974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32183"/>
          </a:xfrm>
        </p:spPr>
        <p:txBody>
          <a:bodyPr/>
          <a:lstStyle/>
          <a:p>
            <a:pPr algn="ctr"/>
            <a:r>
              <a:rPr lang="es-MX" dirty="0" smtClean="0"/>
              <a:t>A TODA PERSONA LLEGA A PASAR</a:t>
            </a:r>
            <a:endParaRPr lang="es-MX" dirty="0"/>
          </a:p>
        </p:txBody>
      </p:sp>
      <p:pic>
        <p:nvPicPr>
          <p:cNvPr id="4" name="Marcador de contenido 3" descr="Cómo auxiliar a una persona por atragantamiento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922" y="1815548"/>
            <a:ext cx="7050156" cy="4051852"/>
          </a:xfrm>
        </p:spPr>
      </p:pic>
    </p:spTree>
    <p:extLst>
      <p:ext uri="{BB962C8B-B14F-4D97-AF65-F5344CB8AC3E}">
        <p14:creationId xmlns:p14="http://schemas.microsoft.com/office/powerpoint/2010/main" val="6376916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contenido 9" descr="EMS SOLUTIONS INTERNATIONAL marca registrada: MOTO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52" y="2286000"/>
            <a:ext cx="6758609" cy="3581400"/>
          </a:xfrm>
        </p:spPr>
      </p:pic>
    </p:spTree>
    <p:extLst>
      <p:ext uri="{BB962C8B-B14F-4D97-AF65-F5344CB8AC3E}">
        <p14:creationId xmlns:p14="http://schemas.microsoft.com/office/powerpoint/2010/main" val="5754116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ATRAGAMIENTO CUANDO SE ESTA SOLO</a:t>
            </a:r>
            <a:br>
              <a:rPr lang="es-MX" dirty="0" smtClean="0"/>
            </a:br>
            <a:endParaRPr lang="es-MX" dirty="0"/>
          </a:p>
        </p:txBody>
      </p:sp>
      <p:pic>
        <p:nvPicPr>
          <p:cNvPr id="4" name="Marcador de contenido 3" descr="Humano &lt;strong&gt;Persona&lt;/strong&gt; Hombre - Foto gratis en Pixabay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46" y="2286000"/>
            <a:ext cx="5380507" cy="3581400"/>
          </a:xfrm>
        </p:spPr>
      </p:pic>
    </p:spTree>
    <p:extLst>
      <p:ext uri="{BB962C8B-B14F-4D97-AF65-F5344CB8AC3E}">
        <p14:creationId xmlns:p14="http://schemas.microsoft.com/office/powerpoint/2010/main" val="16104909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Maestros de Corazón: ¿Sabe cómo actuar ante una emergencia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547" y="649357"/>
            <a:ext cx="5764695" cy="5685182"/>
          </a:xfrm>
        </p:spPr>
      </p:pic>
    </p:spTree>
    <p:extLst>
      <p:ext uri="{BB962C8B-B14F-4D97-AF65-F5344CB8AC3E}">
        <p14:creationId xmlns:p14="http://schemas.microsoft.com/office/powerpoint/2010/main" val="42147514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89991"/>
          </a:xfrm>
        </p:spPr>
        <p:txBody>
          <a:bodyPr>
            <a:normAutofit/>
          </a:bodyPr>
          <a:lstStyle/>
          <a:p>
            <a:pPr algn="ctr"/>
            <a:r>
              <a:rPr lang="es-MX" sz="3600" dirty="0" smtClean="0"/>
              <a:t>PUEDES UTILIZAR UNA SILLA O MUEBLE COMO MESA PESADA</a:t>
            </a:r>
            <a:endParaRPr lang="es-MX" sz="3600" dirty="0"/>
          </a:p>
        </p:txBody>
      </p:sp>
      <p:pic>
        <p:nvPicPr>
          <p:cNvPr id="4" name="Marcador de contenido 3" descr="zerezas-curiosidadesvarias: &lt;strong&gt;Maniobra&lt;/strong&gt; de Heimlich que puede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57" y="2146851"/>
            <a:ext cx="6573079" cy="4041913"/>
          </a:xfrm>
        </p:spPr>
      </p:pic>
    </p:spTree>
    <p:extLst>
      <p:ext uri="{BB962C8B-B14F-4D97-AF65-F5344CB8AC3E}">
        <p14:creationId xmlns:p14="http://schemas.microsoft.com/office/powerpoint/2010/main" val="35428986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38200"/>
          </a:xfrm>
        </p:spPr>
        <p:txBody>
          <a:bodyPr>
            <a:normAutofit/>
          </a:bodyPr>
          <a:lstStyle/>
          <a:p>
            <a:pPr algn="ctr"/>
            <a:r>
              <a:rPr lang="es-MX" sz="4000" dirty="0" smtClean="0"/>
              <a:t>MANIOBRAS CUANDO SE ESTA SOLO</a:t>
            </a:r>
            <a:endParaRPr lang="es-MX" sz="4000" dirty="0"/>
          </a:p>
        </p:txBody>
      </p:sp>
      <p:pic>
        <p:nvPicPr>
          <p:cNvPr id="4" name="Marcador de contenido 3" descr="IEU SAN JOSÉ: ¿Qué hacer en caso &lt;strong&gt;de atragantamiento&lt;/strong&gt;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426" y="1948070"/>
            <a:ext cx="7222435" cy="4280452"/>
          </a:xfrm>
        </p:spPr>
      </p:pic>
    </p:spTree>
    <p:extLst>
      <p:ext uri="{BB962C8B-B14F-4D97-AF65-F5344CB8AC3E}">
        <p14:creationId xmlns:p14="http://schemas.microsoft.com/office/powerpoint/2010/main" val="21657078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600" dirty="0" smtClean="0"/>
              <a:t>RECUERDA HACER COMPRESION </a:t>
            </a:r>
            <a:endParaRPr lang="es-MX" sz="3600" dirty="0"/>
          </a:p>
        </p:txBody>
      </p:sp>
      <p:pic>
        <p:nvPicPr>
          <p:cNvPr id="4" name="Marcador de contenido 3" descr="¡&lt;strong&gt;Se está&lt;/strong&gt; ahogando!, pues…hazle un Heimlich | Dra. Herraiz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1" y="2171701"/>
            <a:ext cx="6493564" cy="4056822"/>
          </a:xfrm>
        </p:spPr>
      </p:pic>
    </p:spTree>
    <p:extLst>
      <p:ext uri="{BB962C8B-B14F-4D97-AF65-F5344CB8AC3E}">
        <p14:creationId xmlns:p14="http://schemas.microsoft.com/office/powerpoint/2010/main" val="3717163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1126435"/>
            <a:ext cx="9601200" cy="1099929"/>
          </a:xfrm>
        </p:spPr>
        <p:txBody>
          <a:bodyPr/>
          <a:lstStyle/>
          <a:p>
            <a:r>
              <a:rPr lang="es-MX" dirty="0" smtClean="0"/>
              <a:t>INTERRUMPE NUESTRAS ACTIVIDADES</a:t>
            </a:r>
            <a:endParaRPr lang="es-MX" dirty="0"/>
          </a:p>
        </p:txBody>
      </p:sp>
      <p:pic>
        <p:nvPicPr>
          <p:cNvPr id="4" name="Marcador de contenido 3" descr="&lt;strong&gt;Tratamiento&lt;/strong&gt; de la Esquizofrenia en Terapia familiar - ITAD-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040834"/>
            <a:ext cx="9601200" cy="3922643"/>
          </a:xfrm>
        </p:spPr>
      </p:pic>
    </p:spTree>
    <p:extLst>
      <p:ext uri="{BB962C8B-B14F-4D97-AF65-F5344CB8AC3E}">
        <p14:creationId xmlns:p14="http://schemas.microsoft.com/office/powerpoint/2010/main" val="622225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rgbClr val="282828"/>
                </a:solidFill>
                <a:latin typeface="Open Sans"/>
              </a:rPr>
              <a:t>Atragantamiento</a:t>
            </a:r>
            <a:br>
              <a:rPr lang="es-MX" b="1" dirty="0">
                <a:solidFill>
                  <a:srgbClr val="282828"/>
                </a:solidFill>
                <a:latin typeface="Open Sans"/>
              </a:rPr>
            </a:br>
            <a:r>
              <a:rPr lang="es-MX" b="1" dirty="0" smtClean="0">
                <a:solidFill>
                  <a:srgbClr val="282828"/>
                </a:solidFill>
                <a:latin typeface="Open Sans"/>
              </a:rPr>
              <a:t>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>
                <a:solidFill>
                  <a:srgbClr val="000000"/>
                </a:solidFill>
                <a:latin typeface="Open Sans"/>
              </a:rPr>
              <a:t>Las maniobras para socorrer el atragantamiento con frecuencia salvan la vida de la persona que lo sufre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La mayoría de las veces, los adultos se atragantan con un trozo de comida, como un pedazo grande de 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carne.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30133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EN LOS NIÑOS</a:t>
            </a:r>
            <a:endParaRPr lang="es-MX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>
                <a:solidFill>
                  <a:srgbClr val="000000"/>
                </a:solidFill>
                <a:latin typeface="Open Sans"/>
              </a:rPr>
              <a:t>. Los lactantes no tienen bien desarrollado el reflejo de la deglución y pueden atragantarse si se les dan alimentos pequeños y redondos, como cacahuetes o caramelos 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duros</a:t>
            </a:r>
          </a:p>
          <a:p>
            <a:r>
              <a:rPr lang="es-ES" dirty="0">
                <a:solidFill>
                  <a:srgbClr val="000000"/>
                </a:solidFill>
                <a:latin typeface="Open Sans"/>
              </a:rPr>
              <a:t>Los niños, especialmente los más pequeños, pueden también atragantarse con globos, juguetes, monedas y otros objetos no comestibles que se llevan a la boca, además de alimentos (particularmente alimentos blandos con forma redondeada, como perritos calientes, hot dogs, caramelos redondos, frijoles, frutos secos y uvas).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25808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SIGNOS Y SINTOMAS</a:t>
            </a:r>
            <a:endParaRPr lang="es-MX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>
                <a:solidFill>
                  <a:srgbClr val="000000"/>
                </a:solidFill>
                <a:latin typeface="Open Sans"/>
              </a:rPr>
              <a:t>El primer síntoma suele ser la tos, y a menudo es tan grave que la persona no puede pedir ayuda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Es posible que el afectado se sujete la garganta con ambas manos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La respiración y el habla pueden debilitarse o interrumpirse. 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}</a:t>
            </a: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La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persona no puede emitir sonidos agudos o jadeos, adquiere una coloración azul y puede sufrir una convulsión o desmayarse.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30282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>
                <a:solidFill>
                  <a:srgbClr val="9C2426"/>
                </a:solidFill>
                <a:latin typeface="Open Sans"/>
              </a:rPr>
              <a:t/>
            </a:r>
            <a:br>
              <a:rPr lang="es-MX" b="1" dirty="0">
                <a:solidFill>
                  <a:srgbClr val="9C2426"/>
                </a:solidFill>
                <a:latin typeface="Open Sans"/>
              </a:rPr>
            </a:br>
            <a:r>
              <a:rPr lang="es-MX" b="1" dirty="0">
                <a:solidFill>
                  <a:srgbClr val="9C2426"/>
                </a:solidFill>
                <a:latin typeface="Open Sans"/>
              </a:rPr>
              <a:t>Tratamiento de primeros auxilios</a:t>
            </a:r>
            <a:br>
              <a:rPr lang="es-MX" b="1" dirty="0">
                <a:solidFill>
                  <a:srgbClr val="9C2426"/>
                </a:solidFill>
                <a:latin typeface="Open Sans"/>
              </a:rPr>
            </a:br>
            <a:r>
              <a:rPr lang="es-MX" b="1" dirty="0" smtClean="0">
                <a:solidFill>
                  <a:srgbClr val="9C2426"/>
                </a:solidFill>
                <a:latin typeface="Open Sans"/>
              </a:rPr>
              <a:t>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>
                <a:solidFill>
                  <a:srgbClr val="000000"/>
                </a:solidFill>
                <a:latin typeface="Open Sans"/>
              </a:rPr>
              <a:t>Si hay más de un rescatador disponible, uno debe llamar a atención médica de emergencia mientras el otro comienza a tratar a la persona que se está atragantando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es-ES" dirty="0" smtClean="0">
                <a:solidFill>
                  <a:srgbClr val="000000"/>
                </a:solidFill>
                <a:latin typeface="Open Sans"/>
              </a:rPr>
              <a:t>Si </a:t>
            </a:r>
            <a:r>
              <a:rPr lang="es-ES" dirty="0">
                <a:solidFill>
                  <a:srgbClr val="000000"/>
                </a:solidFill>
                <a:latin typeface="Open Sans"/>
              </a:rPr>
              <a:t>solo hay un rescatador disponible, espere a pedir ayuda hasta después de intentar despejar las vías respiratorias de la persona que se está atragantando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.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4929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>
                <a:solidFill>
                  <a:srgbClr val="000000"/>
                </a:solidFill>
                <a:latin typeface="Open Sans"/>
              </a:rPr>
              <a:t>Un golpe fuerte de tos suele expulsar el objeto que obstruía la vía respiratoria</a:t>
            </a:r>
            <a:r>
              <a:rPr lang="es-ES" dirty="0" smtClean="0">
                <a:solidFill>
                  <a:srgbClr val="000000"/>
                </a:solidFill>
                <a:latin typeface="Open Sans"/>
              </a:rPr>
              <a:t>.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000000"/>
                </a:solidFill>
                <a:latin typeface="Open Sans"/>
              </a:rPr>
              <a:t>Por ello se debe permitir que la persona con una tos fuerte siga tosiendo.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000000"/>
                </a:solidFill>
                <a:latin typeface="Open Sans"/>
              </a:rPr>
              <a:t>Por lo general, si la persona atragantada puede hablar normalmente, debe intentar toser con fuerza</a:t>
            </a:r>
            <a:r>
              <a:rPr lang="es-ES" sz="2800" dirty="0" smtClean="0">
                <a:solidFill>
                  <a:srgbClr val="000000"/>
                </a:solidFill>
                <a:latin typeface="Open Sans"/>
              </a:rPr>
              <a:t>. </a:t>
            </a:r>
            <a:endParaRPr lang="es-ES" sz="2800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68178774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137</TotalTime>
  <Words>776</Words>
  <Application>Microsoft Office PowerPoint</Application>
  <PresentationFormat>Panorámica</PresentationFormat>
  <Paragraphs>56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0" baseType="lpstr">
      <vt:lpstr>Arial</vt:lpstr>
      <vt:lpstr>Arial</vt:lpstr>
      <vt:lpstr>Franklin Gothic Book</vt:lpstr>
      <vt:lpstr>Open Sans</vt:lpstr>
      <vt:lpstr>Crop</vt:lpstr>
      <vt:lpstr>Atragantamiento </vt:lpstr>
      <vt:lpstr>Atragantamiento</vt:lpstr>
      <vt:lpstr>A TODA PERSONA LLEGA A PASAR</vt:lpstr>
      <vt:lpstr>INTERRUMPE NUESTRAS ACTIVIDADES</vt:lpstr>
      <vt:lpstr>Atragantamiento  </vt:lpstr>
      <vt:lpstr>EN LOS NIÑOS</vt:lpstr>
      <vt:lpstr>SIGNOS Y SINTOMAS</vt:lpstr>
      <vt:lpstr> Tratamiento de primeros auxilios  </vt:lpstr>
      <vt:lpstr>Un golpe fuerte de tos suele expulsar el objeto que obstruía la vía respiratoria. </vt:lpstr>
      <vt:lpstr>Presentación de PowerPoint</vt:lpstr>
      <vt:lpstr> COMPRESIONES ABDOMINALES (la maniobra de Heimlich)</vt:lpstr>
      <vt:lpstr>Presentación de PowerPoint</vt:lpstr>
      <vt:lpstr>Presentación de PowerPoint</vt:lpstr>
      <vt:lpstr>Presentación de PowerPoint</vt:lpstr>
      <vt:lpstr>Atragantamiento  </vt:lpstr>
      <vt:lpstr>Presentación de PowerPoint</vt:lpstr>
      <vt:lpstr>Apoyo en la mandíbula y cuello con el cuerpo torácico. El auxiliador uso una  muslo, rodilla y antepierna con su píe de apoyo.</vt:lpstr>
      <vt:lpstr>MUJER EMBARAZADA</vt:lpstr>
      <vt:lpstr>MANIOBRAS DE RESCATE EN LA EMBARAZADA</vt:lpstr>
      <vt:lpstr>DESVANECIMIENTO Y PERDIDA DE LA CONCIENCIA</vt:lpstr>
      <vt:lpstr>VALORACION DE LOS SIGNOS VITALES</vt:lpstr>
      <vt:lpstr>Presentación de PowerPoint</vt:lpstr>
      <vt:lpstr>Presentación de PowerPoint</vt:lpstr>
      <vt:lpstr>Presentación de PowerPoint</vt:lpstr>
      <vt:lpstr>CUANSO TODO  VUELVE A SU RUMBO</vt:lpstr>
      <vt:lpstr>IRRIGACION SANGUINEA INTERNA</vt:lpstr>
      <vt:lpstr>Presentación de PowerPoint</vt:lpstr>
      <vt:lpstr>CONTINUA LA VIDA Y LA ESPERANZA</vt:lpstr>
      <vt:lpstr>POSICION DE RECUPERACION </vt:lpstr>
      <vt:lpstr>Presentación de PowerPoint</vt:lpstr>
      <vt:lpstr>ATRAGAMIENTO CUANDO SE ESTA SOLO </vt:lpstr>
      <vt:lpstr>Presentación de PowerPoint</vt:lpstr>
      <vt:lpstr>PUEDES UTILIZAR UNA SILLA O MUEBLE COMO MESA PESADA</vt:lpstr>
      <vt:lpstr>MANIOBRAS CUANDO SE ESTA SOLO</vt:lpstr>
      <vt:lpstr>RECUERDA HACER COMPRESION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Atragantamiento</dc:title>
  <dc:creator>Docente</dc:creator>
  <cp:lastModifiedBy>Docente</cp:lastModifiedBy>
  <cp:revision>11</cp:revision>
  <dcterms:created xsi:type="dcterms:W3CDTF">2022-04-05T16:00:23Z</dcterms:created>
  <dcterms:modified xsi:type="dcterms:W3CDTF">2022-04-08T15:36:09Z</dcterms:modified>
</cp:coreProperties>
</file>