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59" r:id="rId5"/>
    <p:sldId id="260" r:id="rId6"/>
    <p:sldId id="265" r:id="rId7"/>
    <p:sldId id="261" r:id="rId8"/>
    <p:sldId id="262" r:id="rId9"/>
    <p:sldId id="263" r:id="rId10"/>
    <p:sldId id="266" r:id="rId11"/>
    <p:sldId id="267" r:id="rId12"/>
    <p:sldId id="268" r:id="rId13"/>
    <p:sldId id="269" r:id="rId14"/>
    <p:sldId id="264" r:id="rId15"/>
    <p:sldId id="272" r:id="rId16"/>
    <p:sldId id="270" r:id="rId17"/>
    <p:sldId id="271"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2A54C80-263E-416B-A8E0-580EDEADCBDC}" type="datetimeFigureOut">
              <a:rPr lang="en-US" dirty="0"/>
              <a:t>3/18/2022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3/18/2022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3/18/2022</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pPr algn="ctr"/>
            <a:r>
              <a:rPr lang="es-MX" dirty="0" smtClean="0"/>
              <a:t>PRIMEROS AUXILIOS BASICOS</a:t>
            </a:r>
            <a:endParaRPr lang="es-MX" dirty="0"/>
          </a:p>
        </p:txBody>
      </p:sp>
      <p:sp>
        <p:nvSpPr>
          <p:cNvPr id="3" name="Subtítulo 2"/>
          <p:cNvSpPr>
            <a:spLocks noGrp="1"/>
          </p:cNvSpPr>
          <p:nvPr>
            <p:ph type="subTitle" idx="1"/>
          </p:nvPr>
        </p:nvSpPr>
        <p:spPr>
          <a:xfrm>
            <a:off x="1507067" y="4519748"/>
            <a:ext cx="7766936" cy="627983"/>
          </a:xfrm>
        </p:spPr>
        <p:txBody>
          <a:bodyPr>
            <a:noAutofit/>
          </a:bodyPr>
          <a:lstStyle/>
          <a:p>
            <a:pPr algn="l"/>
            <a:r>
              <a:rPr lang="es-MX" sz="4400" dirty="0" smtClean="0"/>
              <a:t>SESION  14</a:t>
            </a:r>
            <a:endParaRPr lang="es-MX" sz="4400" dirty="0"/>
          </a:p>
        </p:txBody>
      </p:sp>
    </p:spTree>
    <p:extLst>
      <p:ext uri="{BB962C8B-B14F-4D97-AF65-F5344CB8AC3E}">
        <p14:creationId xmlns:p14="http://schemas.microsoft.com/office/powerpoint/2010/main" val="1055222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dirty="0">
                <a:solidFill>
                  <a:prstClr val="white">
                    <a:lumMod val="75000"/>
                    <a:lumOff val="25000"/>
                  </a:prstClr>
                </a:solidFill>
                <a:ea typeface="+mn-ea"/>
                <a:cs typeface="+mn-cs"/>
              </a:rPr>
              <a:t>Triage </a:t>
            </a:r>
            <a:r>
              <a:rPr lang="es-ES" sz="4000" dirty="0" smtClean="0">
                <a:solidFill>
                  <a:prstClr val="white">
                    <a:lumMod val="75000"/>
                    <a:lumOff val="25000"/>
                  </a:prstClr>
                </a:solidFill>
                <a:ea typeface="+mn-ea"/>
                <a:cs typeface="+mn-cs"/>
              </a:rPr>
              <a:t>IV</a:t>
            </a:r>
            <a:endParaRPr lang="es-MX" sz="4000" dirty="0"/>
          </a:p>
        </p:txBody>
      </p:sp>
      <p:sp>
        <p:nvSpPr>
          <p:cNvPr id="3" name="Marcador de contenido 2"/>
          <p:cNvSpPr>
            <a:spLocks noGrp="1"/>
          </p:cNvSpPr>
          <p:nvPr>
            <p:ph idx="1"/>
          </p:nvPr>
        </p:nvSpPr>
        <p:spPr/>
        <p:txBody>
          <a:bodyPr>
            <a:noAutofit/>
          </a:bodyPr>
          <a:lstStyle/>
          <a:p>
            <a:pPr algn="just"/>
            <a:r>
              <a:rPr lang="es-ES" sz="3200" dirty="0" smtClean="0"/>
              <a:t>Paciente </a:t>
            </a:r>
            <a:r>
              <a:rPr lang="es-ES" sz="3200" dirty="0"/>
              <a:t>con condiciones médicas sin inestabilidad y que no comprometen su estado general, ni que representan riesgo para su vida o para la perdida funcional de un miembro u órgano y quienes pueden esperar a ser atendidos dentro de las primeras 24 horas por consulta ambulatoria programada</a:t>
            </a:r>
            <a:r>
              <a:rPr lang="es-ES" sz="3200" dirty="0" smtClean="0"/>
              <a:t>. </a:t>
            </a:r>
            <a:endParaRPr lang="es-MX" sz="3200" dirty="0"/>
          </a:p>
        </p:txBody>
      </p:sp>
    </p:spTree>
    <p:extLst>
      <p:ext uri="{BB962C8B-B14F-4D97-AF65-F5344CB8AC3E}">
        <p14:creationId xmlns:p14="http://schemas.microsoft.com/office/powerpoint/2010/main" val="3493268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dirty="0">
                <a:solidFill>
                  <a:prstClr val="white">
                    <a:lumMod val="75000"/>
                    <a:lumOff val="25000"/>
                  </a:prstClr>
                </a:solidFill>
                <a:ea typeface="+mn-ea"/>
                <a:cs typeface="+mn-cs"/>
              </a:rPr>
              <a:t>Triage </a:t>
            </a:r>
            <a:r>
              <a:rPr lang="es-ES" sz="4000" dirty="0" smtClean="0">
                <a:solidFill>
                  <a:prstClr val="white">
                    <a:lumMod val="75000"/>
                    <a:lumOff val="25000"/>
                  </a:prstClr>
                </a:solidFill>
                <a:ea typeface="+mn-ea"/>
                <a:cs typeface="+mn-cs"/>
              </a:rPr>
              <a:t>V </a:t>
            </a:r>
            <a:endParaRPr lang="es-MX" sz="4000" dirty="0"/>
          </a:p>
        </p:txBody>
      </p:sp>
      <p:sp>
        <p:nvSpPr>
          <p:cNvPr id="3" name="Marcador de contenido 2"/>
          <p:cNvSpPr>
            <a:spLocks noGrp="1"/>
          </p:cNvSpPr>
          <p:nvPr>
            <p:ph idx="1"/>
          </p:nvPr>
        </p:nvSpPr>
        <p:spPr/>
        <p:txBody>
          <a:bodyPr>
            <a:normAutofit/>
          </a:bodyPr>
          <a:lstStyle/>
          <a:p>
            <a:pPr algn="just"/>
            <a:r>
              <a:rPr lang="es-ES" sz="2800" dirty="0" smtClean="0"/>
              <a:t>Paciente </a:t>
            </a:r>
            <a:r>
              <a:rPr lang="es-ES" sz="2800" dirty="0"/>
              <a:t>que presenta una condición clínica asociada a un problema agudo o crónico, en la cual no existe evidencia de deterioro clínico o compromiso del estado general y que no tiene riesgo para la vida o funcionalidad de un miembro u órgano. Podrán ser atendidos por consulta ambulatoria programada hasta 3 días después de solicitada la atención.</a:t>
            </a:r>
            <a:endParaRPr lang="es-MX" sz="2800" dirty="0"/>
          </a:p>
        </p:txBody>
      </p:sp>
    </p:spTree>
    <p:extLst>
      <p:ext uri="{BB962C8B-B14F-4D97-AF65-F5344CB8AC3E}">
        <p14:creationId xmlns:p14="http://schemas.microsoft.com/office/powerpoint/2010/main" val="2433795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dirty="0"/>
              <a:t>GUÍA DE TRIAGE PARA LOS SERVICIOS DE SALUD</a:t>
            </a:r>
            <a:endParaRPr lang="es-MX" dirty="0"/>
          </a:p>
        </p:txBody>
      </p:sp>
      <p:sp>
        <p:nvSpPr>
          <p:cNvPr id="3" name="Marcador de contenido 2"/>
          <p:cNvSpPr>
            <a:spLocks noGrp="1"/>
          </p:cNvSpPr>
          <p:nvPr>
            <p:ph idx="1"/>
          </p:nvPr>
        </p:nvSpPr>
        <p:spPr/>
        <p:txBody>
          <a:bodyPr>
            <a:normAutofit/>
          </a:bodyPr>
          <a:lstStyle/>
          <a:p>
            <a:r>
              <a:rPr lang="es-ES" sz="2400" dirty="0" smtClean="0"/>
              <a:t> </a:t>
            </a:r>
            <a:r>
              <a:rPr lang="es-ES" sz="2400" dirty="0"/>
              <a:t>• Valorar y clasificar el motivo de consulta. </a:t>
            </a:r>
            <a:r>
              <a:rPr lang="es-ES" sz="2400" dirty="0" smtClean="0"/>
              <a:t>• </a:t>
            </a:r>
            <a:r>
              <a:rPr lang="es-ES" sz="2400" dirty="0"/>
              <a:t>Adjudicar cita programada ambulatoria de acuerdo a la condición y clasificación de Triage </a:t>
            </a:r>
          </a:p>
          <a:p>
            <a:r>
              <a:rPr lang="es-ES" sz="2400" dirty="0" smtClean="0"/>
              <a:t>• </a:t>
            </a:r>
            <a:r>
              <a:rPr lang="es-ES" sz="2400" dirty="0"/>
              <a:t>Direccionar o remitir el paciente según la orden del médico que evalúa el caso. </a:t>
            </a:r>
            <a:endParaRPr lang="es-ES" sz="2400" dirty="0" smtClean="0"/>
          </a:p>
          <a:p>
            <a:r>
              <a:rPr lang="es-ES" sz="2400" dirty="0" smtClean="0"/>
              <a:t>• </a:t>
            </a:r>
            <a:r>
              <a:rPr lang="es-ES" sz="2400" dirty="0"/>
              <a:t>Monitorear los signos vitales y estabilizar el paciente, mientras llega el servicio de transporte médico para traslado especializado en los casos que aplique. </a:t>
            </a:r>
            <a:endParaRPr lang="es-ES" sz="2400" dirty="0" smtClean="0"/>
          </a:p>
          <a:p>
            <a:pPr lvl="0">
              <a:buClr>
                <a:srgbClr val="90C226"/>
              </a:buClr>
            </a:pPr>
            <a:r>
              <a:rPr lang="es-ES" sz="2400" dirty="0">
                <a:solidFill>
                  <a:prstClr val="white">
                    <a:lumMod val="75000"/>
                    <a:lumOff val="25000"/>
                  </a:prstClr>
                </a:solidFill>
              </a:rPr>
              <a:t>• </a:t>
            </a:r>
            <a:r>
              <a:rPr lang="es-ES" sz="2400" dirty="0" smtClean="0"/>
              <a:t>Clasificación </a:t>
            </a:r>
            <a:r>
              <a:rPr lang="es-ES" sz="2400" dirty="0"/>
              <a:t>del </a:t>
            </a:r>
            <a:r>
              <a:rPr lang="es-ES" sz="2400" dirty="0" err="1"/>
              <a:t>triage</a:t>
            </a:r>
            <a:r>
              <a:rPr lang="es-ES" sz="2400" dirty="0"/>
              <a:t> según signos y síntomas</a:t>
            </a:r>
            <a:endParaRPr lang="es-MX" sz="2400" dirty="0"/>
          </a:p>
        </p:txBody>
      </p:sp>
    </p:spTree>
    <p:extLst>
      <p:ext uri="{BB962C8B-B14F-4D97-AF65-F5344CB8AC3E}">
        <p14:creationId xmlns:p14="http://schemas.microsoft.com/office/powerpoint/2010/main" val="485593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CLASIFICACION DEL TRIAGE</a:t>
            </a:r>
            <a:br>
              <a:rPr lang="es-MX" dirty="0" smtClean="0"/>
            </a:br>
            <a:r>
              <a:rPr lang="es-MX" dirty="0" smtClean="0"/>
              <a:t>EN DIFERENTES SISTEMAS Y ORGANOS</a:t>
            </a:r>
            <a:endParaRPr lang="es-MX" dirty="0"/>
          </a:p>
        </p:txBody>
      </p:sp>
      <p:pic>
        <p:nvPicPr>
          <p:cNvPr id="3" name="Marcador de contenido 2" descr="Órganos del &lt;strong&gt;sistema&lt;/strong&gt; Inmune - Unidad de Apoyo Para el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73307" y="2102913"/>
            <a:ext cx="3414464" cy="4452677"/>
          </a:xfrm>
        </p:spPr>
      </p:pic>
      <p:pic>
        <p:nvPicPr>
          <p:cNvPr id="5" name="Imagen 4" descr="Accessory &lt;strong&gt;Organs&lt;/strong&gt; | Contemporary Health Issu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5211" y="1930400"/>
            <a:ext cx="4558553" cy="3650129"/>
          </a:xfrm>
          <a:prstGeom prst="rect">
            <a:avLst/>
          </a:prstGeom>
        </p:spPr>
      </p:pic>
    </p:spTree>
    <p:extLst>
      <p:ext uri="{BB962C8B-B14F-4D97-AF65-F5344CB8AC3E}">
        <p14:creationId xmlns:p14="http://schemas.microsoft.com/office/powerpoint/2010/main" val="2920474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p:cNvGraphicFramePr>
            <a:graphicFrameLocks noGrp="1"/>
          </p:cNvGraphicFramePr>
          <p:nvPr>
            <p:ph idx="1"/>
            <p:extLst>
              <p:ext uri="{D42A27DB-BD31-4B8C-83A1-F6EECF244321}">
                <p14:modId xmlns:p14="http://schemas.microsoft.com/office/powerpoint/2010/main" val="623074183"/>
              </p:ext>
            </p:extLst>
          </p:nvPr>
        </p:nvGraphicFramePr>
        <p:xfrm>
          <a:off x="677863" y="182880"/>
          <a:ext cx="8596310" cy="6637089"/>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1519053307"/>
                    </a:ext>
                  </a:extLst>
                </a:gridCol>
                <a:gridCol w="1719262">
                  <a:extLst>
                    <a:ext uri="{9D8B030D-6E8A-4147-A177-3AD203B41FA5}">
                      <a16:colId xmlns:a16="http://schemas.microsoft.com/office/drawing/2014/main" val="2795457289"/>
                    </a:ext>
                  </a:extLst>
                </a:gridCol>
                <a:gridCol w="1719262">
                  <a:extLst>
                    <a:ext uri="{9D8B030D-6E8A-4147-A177-3AD203B41FA5}">
                      <a16:colId xmlns:a16="http://schemas.microsoft.com/office/drawing/2014/main" val="1594430658"/>
                    </a:ext>
                  </a:extLst>
                </a:gridCol>
                <a:gridCol w="1719262">
                  <a:extLst>
                    <a:ext uri="{9D8B030D-6E8A-4147-A177-3AD203B41FA5}">
                      <a16:colId xmlns:a16="http://schemas.microsoft.com/office/drawing/2014/main" val="1001611736"/>
                    </a:ext>
                  </a:extLst>
                </a:gridCol>
                <a:gridCol w="1719262">
                  <a:extLst>
                    <a:ext uri="{9D8B030D-6E8A-4147-A177-3AD203B41FA5}">
                      <a16:colId xmlns:a16="http://schemas.microsoft.com/office/drawing/2014/main" val="991734200"/>
                    </a:ext>
                  </a:extLst>
                </a:gridCol>
              </a:tblGrid>
              <a:tr h="6219078">
                <a:tc>
                  <a:txBody>
                    <a:bodyPr/>
                    <a:lstStyle/>
                    <a:p>
                      <a:r>
                        <a:rPr lang="es-ES" sz="1600" dirty="0" smtClean="0"/>
                        <a:t>-Epistaxis masiva con</a:t>
                      </a:r>
                    </a:p>
                    <a:p>
                      <a:r>
                        <a:rPr lang="es-ES" sz="1600" dirty="0" smtClean="0"/>
                        <a:t>compromiso</a:t>
                      </a:r>
                    </a:p>
                    <a:p>
                      <a:r>
                        <a:rPr lang="es-ES" sz="1600" dirty="0" smtClean="0"/>
                        <a:t>hemodinámico</a:t>
                      </a:r>
                    </a:p>
                    <a:p>
                      <a:r>
                        <a:rPr lang="es-ES" sz="1600" dirty="0" smtClean="0"/>
                        <a:t>-Trauma facial con</a:t>
                      </a:r>
                    </a:p>
                    <a:p>
                      <a:r>
                        <a:rPr lang="es-ES" sz="1600" dirty="0" smtClean="0"/>
                        <a:t>fractura ósea.</a:t>
                      </a:r>
                    </a:p>
                    <a:p>
                      <a:r>
                        <a:rPr lang="es-ES" sz="1600" dirty="0" smtClean="0"/>
                        <a:t>- Absceso periapical -</a:t>
                      </a:r>
                    </a:p>
                    <a:p>
                      <a:r>
                        <a:rPr lang="es-ES" sz="1600" dirty="0" smtClean="0"/>
                        <a:t>Rinorrea cristalina o</a:t>
                      </a:r>
                    </a:p>
                    <a:p>
                      <a:r>
                        <a:rPr lang="es-ES" sz="1600" dirty="0" smtClean="0"/>
                        <a:t>con sangre luego de</a:t>
                      </a:r>
                    </a:p>
                    <a:p>
                      <a:r>
                        <a:rPr lang="es-ES" sz="1600" dirty="0" smtClean="0"/>
                        <a:t>trauma de cráneo</a:t>
                      </a:r>
                    </a:p>
                    <a:p>
                      <a:r>
                        <a:rPr lang="es-ES" sz="1600" dirty="0" smtClean="0"/>
                        <a:t>- Dificultad</a:t>
                      </a:r>
                    </a:p>
                    <a:p>
                      <a:r>
                        <a:rPr lang="es-ES" sz="1600" dirty="0" smtClean="0"/>
                        <a:t>respiratoria severa</a:t>
                      </a:r>
                    </a:p>
                    <a:p>
                      <a:r>
                        <a:rPr lang="es-ES" sz="1600" dirty="0" smtClean="0"/>
                        <a:t>- Crisis asmática</a:t>
                      </a:r>
                    </a:p>
                    <a:p>
                      <a:r>
                        <a:rPr lang="es-ES" sz="1600" dirty="0" smtClean="0"/>
                        <a:t>- Obstrucción de vía</a:t>
                      </a:r>
                    </a:p>
                    <a:p>
                      <a:r>
                        <a:rPr lang="es-ES" sz="1600" dirty="0" smtClean="0"/>
                        <a:t>aérea por cuerpo</a:t>
                      </a:r>
                    </a:p>
                    <a:p>
                      <a:r>
                        <a:rPr lang="es-ES" sz="1600" dirty="0" smtClean="0"/>
                        <a:t>extraño</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Cuerpo extraño en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nariz, o dolor 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respirar.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Sensación de cuerpo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extraño en orofaringe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sin dificultad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respiratoria.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-Trauma dental</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Herida en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paladar blando.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Trauma nasal sin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dificultad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respiratoria.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Epistaxis sin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descompensación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hemodinámica.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Herida en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mejilla.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Sinusitis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complicada o con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celulitis.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a:t>
                      </a:r>
                      <a:r>
                        <a:rPr kumimoji="0" lang="es-ES" sz="1800" b="1" i="0" u="none" strike="noStrike" kern="1200" cap="none" spc="0" normalizeH="0" baseline="0" noProof="0" dirty="0" err="1" smtClean="0">
                          <a:ln>
                            <a:noFill/>
                          </a:ln>
                          <a:solidFill>
                            <a:prstClr val="white"/>
                          </a:solidFill>
                          <a:effectLst/>
                          <a:uLnTx/>
                          <a:uFillTx/>
                          <a:latin typeface="+mn-lt"/>
                          <a:ea typeface="+mn-ea"/>
                          <a:cs typeface="+mn-cs"/>
                        </a:rPr>
                        <a:t>Odinofagia</a:t>
                      </a:r>
                      <a:r>
                        <a:rPr kumimoji="0" lang="es-ES" sz="1800" b="1" i="0" u="none" strike="noStrike" kern="1200" cap="none" spc="0" normalizeH="0" baseline="0" noProof="0" dirty="0" smtClean="0">
                          <a:ln>
                            <a:noFill/>
                          </a:ln>
                          <a:solidFill>
                            <a:prstClr val="white"/>
                          </a:solidFill>
                          <a:effectLst/>
                          <a:uLnTx/>
                          <a:uFillTx/>
                          <a:latin typeface="+mn-lt"/>
                          <a:ea typeface="+mn-ea"/>
                          <a:cs typeface="+mn-cs"/>
                        </a:rPr>
                        <a:t> 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adenopatías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Sensación de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cuerpo extraño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en faringe.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Avulsión dental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Odontalgia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Sinusitis aguda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Paciente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asmática sin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crisis.</a:t>
                      </a:r>
                    </a:p>
                    <a:p>
                      <a:r>
                        <a:rPr lang="es-MX" dirty="0" smtClean="0"/>
                        <a:t> </a:t>
                      </a:r>
                      <a:endParaRPr lang="es-MX"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Rinitis crónica,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congestión nasal 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fiebre.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Rinorrea de varios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días.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Rinosinusitis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smtClean="0">
                          <a:ln>
                            <a:noFill/>
                          </a:ln>
                          <a:solidFill>
                            <a:prstClr val="white"/>
                          </a:solidFill>
                          <a:effectLst/>
                          <a:uLnTx/>
                          <a:uFillTx/>
                          <a:latin typeface="+mn-lt"/>
                          <a:ea typeface="+mn-ea"/>
                          <a:cs typeface="+mn-cs"/>
                        </a:rPr>
                        <a:t>- Sinusitis crónico.</a:t>
                      </a:r>
                      <a:endParaRPr kumimoji="0" lang="es-MX" sz="1800" b="1" i="0" u="none" strike="noStrike" kern="1200" cap="none" spc="0" normalizeH="0" baseline="0" noProof="0" dirty="0" smtClean="0">
                        <a:ln>
                          <a:noFill/>
                        </a:ln>
                        <a:solidFill>
                          <a:prstClr val="white"/>
                        </a:solidFill>
                        <a:effectLst/>
                        <a:uLnTx/>
                        <a:uFillTx/>
                        <a:latin typeface="+mn-lt"/>
                        <a:ea typeface="+mn-ea"/>
                        <a:cs typeface="+mn-cs"/>
                      </a:endParaRPr>
                    </a:p>
                  </a:txBody>
                  <a:tcPr/>
                </a:tc>
                <a:extLst>
                  <a:ext uri="{0D108BD9-81ED-4DB2-BD59-A6C34878D82A}">
                    <a16:rowId xmlns:a16="http://schemas.microsoft.com/office/drawing/2014/main" val="2950108772"/>
                  </a:ext>
                </a:extLst>
              </a:tr>
              <a:tr h="418011">
                <a:tc>
                  <a:txBody>
                    <a:bodyPr/>
                    <a:lstStyle/>
                    <a:p>
                      <a:r>
                        <a:rPr lang="es-MX" sz="1600" dirty="0" smtClean="0"/>
                        <a:t>TRIAGE I</a:t>
                      </a:r>
                      <a:endParaRPr lang="es-MX" sz="1600" dirty="0"/>
                    </a:p>
                  </a:txBody>
                  <a:tcPr/>
                </a:tc>
                <a:tc>
                  <a:txBody>
                    <a:bodyPr/>
                    <a:lstStyle/>
                    <a:p>
                      <a:r>
                        <a:rPr lang="es-MX" dirty="0" smtClean="0"/>
                        <a:t>TRIAGE II</a:t>
                      </a:r>
                      <a:endParaRPr lang="es-MX" dirty="0"/>
                    </a:p>
                  </a:txBody>
                  <a:tcPr/>
                </a:tc>
                <a:tc>
                  <a:txBody>
                    <a:bodyPr/>
                    <a:lstStyle/>
                    <a:p>
                      <a:r>
                        <a:rPr lang="es-MX" dirty="0" smtClean="0"/>
                        <a:t>TRIGE III</a:t>
                      </a:r>
                      <a:endParaRPr lang="es-MX" dirty="0"/>
                    </a:p>
                  </a:txBody>
                  <a:tcPr/>
                </a:tc>
                <a:tc>
                  <a:txBody>
                    <a:bodyPr/>
                    <a:lstStyle/>
                    <a:p>
                      <a:r>
                        <a:rPr lang="es-MX" dirty="0" smtClean="0"/>
                        <a:t>TRIAGE IV</a:t>
                      </a:r>
                      <a:endParaRPr lang="es-MX" dirty="0"/>
                    </a:p>
                  </a:txBody>
                  <a:tcPr/>
                </a:tc>
                <a:tc>
                  <a:txBody>
                    <a:bodyPr/>
                    <a:lstStyle/>
                    <a:p>
                      <a:r>
                        <a:rPr lang="es-MX" dirty="0" smtClean="0"/>
                        <a:t>TRIAGE V</a:t>
                      </a:r>
                      <a:endParaRPr lang="es-MX" dirty="0"/>
                    </a:p>
                  </a:txBody>
                  <a:tcPr/>
                </a:tc>
                <a:extLst>
                  <a:ext uri="{0D108BD9-81ED-4DB2-BD59-A6C34878D82A}">
                    <a16:rowId xmlns:a16="http://schemas.microsoft.com/office/drawing/2014/main" val="3371786382"/>
                  </a:ext>
                </a:extLst>
              </a:tr>
            </a:tbl>
          </a:graphicData>
        </a:graphic>
      </p:graphicFrame>
    </p:spTree>
    <p:extLst>
      <p:ext uri="{BB962C8B-B14F-4D97-AF65-F5344CB8AC3E}">
        <p14:creationId xmlns:p14="http://schemas.microsoft.com/office/powerpoint/2010/main" val="1360957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918754"/>
          </a:xfrm>
        </p:spPr>
        <p:txBody>
          <a:bodyPr/>
          <a:lstStyle/>
          <a:p>
            <a:pPr algn="ctr"/>
            <a:r>
              <a:rPr lang="es-MX" dirty="0" smtClean="0"/>
              <a:t>SISTEMA URINARIO</a:t>
            </a:r>
            <a:endParaRPr lang="es-MX"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737834289"/>
              </p:ext>
            </p:extLst>
          </p:nvPr>
        </p:nvGraphicFramePr>
        <p:xfrm>
          <a:off x="677863" y="1841862"/>
          <a:ext cx="8596310" cy="4467497"/>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175765727"/>
                    </a:ext>
                  </a:extLst>
                </a:gridCol>
                <a:gridCol w="1719262">
                  <a:extLst>
                    <a:ext uri="{9D8B030D-6E8A-4147-A177-3AD203B41FA5}">
                      <a16:colId xmlns:a16="http://schemas.microsoft.com/office/drawing/2014/main" val="1220175420"/>
                    </a:ext>
                  </a:extLst>
                </a:gridCol>
                <a:gridCol w="1719262">
                  <a:extLst>
                    <a:ext uri="{9D8B030D-6E8A-4147-A177-3AD203B41FA5}">
                      <a16:colId xmlns:a16="http://schemas.microsoft.com/office/drawing/2014/main" val="2502416940"/>
                    </a:ext>
                  </a:extLst>
                </a:gridCol>
                <a:gridCol w="1719262">
                  <a:extLst>
                    <a:ext uri="{9D8B030D-6E8A-4147-A177-3AD203B41FA5}">
                      <a16:colId xmlns:a16="http://schemas.microsoft.com/office/drawing/2014/main" val="3092663660"/>
                    </a:ext>
                  </a:extLst>
                </a:gridCol>
                <a:gridCol w="1719262">
                  <a:extLst>
                    <a:ext uri="{9D8B030D-6E8A-4147-A177-3AD203B41FA5}">
                      <a16:colId xmlns:a16="http://schemas.microsoft.com/office/drawing/2014/main" val="3366338297"/>
                    </a:ext>
                  </a:extLst>
                </a:gridCol>
              </a:tblGrid>
              <a:tr h="4000846">
                <a:tc>
                  <a:txBody>
                    <a:bodyPr/>
                    <a:lstStyle/>
                    <a:p>
                      <a:r>
                        <a:rPr lang="es-MX" dirty="0" smtClean="0"/>
                        <a:t>-Disuria, polaquiuria, fiebre, vómito. - Sangrado uretral post trauma. - Dolor lumbar + disuria o polaquiuria. - Trauma de pelvis con hematuria </a:t>
                      </a:r>
                      <a:endParaRPr lang="es-MX" dirty="0"/>
                    </a:p>
                  </a:txBody>
                  <a:tcPr/>
                </a:tc>
                <a:tc>
                  <a:txBody>
                    <a:bodyPr/>
                    <a:lstStyle/>
                    <a:p>
                      <a:r>
                        <a:rPr lang="es-ES" dirty="0" smtClean="0"/>
                        <a:t>- Hematuria franca. - Litiasis Renal - Cuerpo extraño en vejiga. - Cuerpo extraño en uretra. - Retención urinaria aguda.  </a:t>
                      </a:r>
                      <a:endParaRPr lang="es-MX" dirty="0"/>
                    </a:p>
                  </a:txBody>
                  <a:tcPr/>
                </a:tc>
                <a:tc>
                  <a:txBody>
                    <a:bodyPr/>
                    <a:lstStyle/>
                    <a:p>
                      <a:r>
                        <a:rPr lang="es-MX" dirty="0" smtClean="0"/>
                        <a:t>- Fiebre o hematuria en postoperatorio de cirugía urológica. - Oliguria o anuria asociado a edema en miembros inferiores. </a:t>
                      </a:r>
                      <a:endParaRPr lang="es-MX" dirty="0"/>
                    </a:p>
                  </a:txBody>
                  <a:tcPr/>
                </a:tc>
                <a:tc>
                  <a:txBody>
                    <a:bodyPr/>
                    <a:lstStyle/>
                    <a:p>
                      <a:r>
                        <a:rPr lang="es-MX" dirty="0" smtClean="0"/>
                        <a:t>- Disuria sin polaquiuria, fiebre o vómito. - Orina fétida o con pus.  </a:t>
                      </a:r>
                      <a:endParaRPr lang="es-MX" dirty="0"/>
                    </a:p>
                  </a:txBody>
                  <a:tcPr/>
                </a:tc>
                <a:tc>
                  <a:txBody>
                    <a:bodyPr/>
                    <a:lstStyle/>
                    <a:p>
                      <a:r>
                        <a:rPr lang="es-ES" dirty="0" smtClean="0"/>
                        <a:t>- Incontinencia urinaria - Dolor lumbar de varios días de evolución. - Historia de dificultad para la micción. - Disminución del flujo urinario </a:t>
                      </a:r>
                      <a:endParaRPr lang="es-MX" dirty="0"/>
                    </a:p>
                  </a:txBody>
                  <a:tcPr/>
                </a:tc>
                <a:extLst>
                  <a:ext uri="{0D108BD9-81ED-4DB2-BD59-A6C34878D82A}">
                    <a16:rowId xmlns:a16="http://schemas.microsoft.com/office/drawing/2014/main" val="2394116270"/>
                  </a:ext>
                </a:extLst>
              </a:tr>
              <a:tr h="466651">
                <a:tc>
                  <a:txBody>
                    <a:bodyPr/>
                    <a:lstStyle/>
                    <a:p>
                      <a:r>
                        <a:rPr lang="es-MX" dirty="0" smtClean="0"/>
                        <a:t>TRIADE I</a:t>
                      </a:r>
                      <a:endParaRPr lang="es-MX" dirty="0"/>
                    </a:p>
                  </a:txBody>
                  <a:tcPr/>
                </a:tc>
                <a:tc>
                  <a:txBody>
                    <a:bodyPr/>
                    <a:lstStyle/>
                    <a:p>
                      <a:r>
                        <a:rPr lang="es-MX" dirty="0" smtClean="0"/>
                        <a:t>TRIADE II</a:t>
                      </a:r>
                      <a:endParaRPr lang="es-MX" dirty="0"/>
                    </a:p>
                  </a:txBody>
                  <a:tcPr/>
                </a:tc>
                <a:tc>
                  <a:txBody>
                    <a:bodyPr/>
                    <a:lstStyle/>
                    <a:p>
                      <a:r>
                        <a:rPr lang="es-MX" dirty="0" smtClean="0"/>
                        <a:t>TRIADE III</a:t>
                      </a:r>
                      <a:endParaRPr lang="es-MX" dirty="0"/>
                    </a:p>
                  </a:txBody>
                  <a:tcPr/>
                </a:tc>
                <a:tc>
                  <a:txBody>
                    <a:bodyPr/>
                    <a:lstStyle/>
                    <a:p>
                      <a:r>
                        <a:rPr lang="es-MX" dirty="0" smtClean="0"/>
                        <a:t>TRIADE IV</a:t>
                      </a:r>
                      <a:endParaRPr lang="es-MX" dirty="0"/>
                    </a:p>
                  </a:txBody>
                  <a:tcPr/>
                </a:tc>
                <a:tc>
                  <a:txBody>
                    <a:bodyPr/>
                    <a:lstStyle/>
                    <a:p>
                      <a:r>
                        <a:rPr lang="es-MX" dirty="0" smtClean="0"/>
                        <a:t>TRADE V</a:t>
                      </a:r>
                      <a:endParaRPr lang="es-MX" dirty="0"/>
                    </a:p>
                  </a:txBody>
                  <a:tcPr/>
                </a:tc>
                <a:extLst>
                  <a:ext uri="{0D108BD9-81ED-4DB2-BD59-A6C34878D82A}">
                    <a16:rowId xmlns:a16="http://schemas.microsoft.com/office/drawing/2014/main" val="2462540788"/>
                  </a:ext>
                </a:extLst>
              </a:tr>
            </a:tbl>
          </a:graphicData>
        </a:graphic>
      </p:graphicFrame>
    </p:spTree>
    <p:extLst>
      <p:ext uri="{BB962C8B-B14F-4D97-AF65-F5344CB8AC3E}">
        <p14:creationId xmlns:p14="http://schemas.microsoft.com/office/powerpoint/2010/main" val="3617880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169818"/>
            <a:ext cx="8596668" cy="796833"/>
          </a:xfrm>
        </p:spPr>
        <p:txBody>
          <a:bodyPr/>
          <a:lstStyle/>
          <a:p>
            <a:pPr algn="ctr"/>
            <a:r>
              <a:rPr lang="es-MX" dirty="0" smtClean="0"/>
              <a:t>PSICOLOGICO Y MENTAL</a:t>
            </a:r>
            <a:endParaRPr lang="es-MX" dirty="0"/>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898190517"/>
              </p:ext>
            </p:extLst>
          </p:nvPr>
        </p:nvGraphicFramePr>
        <p:xfrm>
          <a:off x="677863" y="770710"/>
          <a:ext cx="8596310" cy="5956662"/>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2366013352"/>
                    </a:ext>
                  </a:extLst>
                </a:gridCol>
                <a:gridCol w="1719262">
                  <a:extLst>
                    <a:ext uri="{9D8B030D-6E8A-4147-A177-3AD203B41FA5}">
                      <a16:colId xmlns:a16="http://schemas.microsoft.com/office/drawing/2014/main" val="2327495625"/>
                    </a:ext>
                  </a:extLst>
                </a:gridCol>
                <a:gridCol w="1719262">
                  <a:extLst>
                    <a:ext uri="{9D8B030D-6E8A-4147-A177-3AD203B41FA5}">
                      <a16:colId xmlns:a16="http://schemas.microsoft.com/office/drawing/2014/main" val="99329586"/>
                    </a:ext>
                  </a:extLst>
                </a:gridCol>
                <a:gridCol w="1719262">
                  <a:extLst>
                    <a:ext uri="{9D8B030D-6E8A-4147-A177-3AD203B41FA5}">
                      <a16:colId xmlns:a16="http://schemas.microsoft.com/office/drawing/2014/main" val="1723732322"/>
                    </a:ext>
                  </a:extLst>
                </a:gridCol>
                <a:gridCol w="1719262">
                  <a:extLst>
                    <a:ext uri="{9D8B030D-6E8A-4147-A177-3AD203B41FA5}">
                      <a16:colId xmlns:a16="http://schemas.microsoft.com/office/drawing/2014/main" val="3657291917"/>
                    </a:ext>
                  </a:extLst>
                </a:gridCol>
              </a:tblGrid>
              <a:tr h="371456">
                <a:tc>
                  <a:txBody>
                    <a:bodyPr/>
                    <a:lstStyle/>
                    <a:p>
                      <a:r>
                        <a:rPr lang="es-MX" dirty="0" smtClean="0"/>
                        <a:t>TRIAGE I</a:t>
                      </a:r>
                      <a:endParaRPr lang="es-MX" dirty="0"/>
                    </a:p>
                  </a:txBody>
                  <a:tcPr/>
                </a:tc>
                <a:tc>
                  <a:txBody>
                    <a:bodyPr/>
                    <a:lstStyle/>
                    <a:p>
                      <a:r>
                        <a:rPr lang="es-MX" dirty="0" smtClean="0"/>
                        <a:t>TRAGE II</a:t>
                      </a:r>
                      <a:endParaRPr lang="es-MX" dirty="0"/>
                    </a:p>
                  </a:txBody>
                  <a:tcPr/>
                </a:tc>
                <a:tc>
                  <a:txBody>
                    <a:bodyPr/>
                    <a:lstStyle/>
                    <a:p>
                      <a:r>
                        <a:rPr lang="es-MX" dirty="0" smtClean="0"/>
                        <a:t>TRAGE III</a:t>
                      </a:r>
                      <a:endParaRPr lang="es-MX" dirty="0"/>
                    </a:p>
                  </a:txBody>
                  <a:tcPr/>
                </a:tc>
                <a:tc>
                  <a:txBody>
                    <a:bodyPr/>
                    <a:lstStyle/>
                    <a:p>
                      <a:r>
                        <a:rPr lang="es-MX" dirty="0" smtClean="0"/>
                        <a:t>TRAGE IV</a:t>
                      </a:r>
                      <a:endParaRPr lang="es-MX" dirty="0"/>
                    </a:p>
                  </a:txBody>
                  <a:tcPr/>
                </a:tc>
                <a:tc>
                  <a:txBody>
                    <a:bodyPr/>
                    <a:lstStyle/>
                    <a:p>
                      <a:r>
                        <a:rPr lang="es-MX" dirty="0" smtClean="0"/>
                        <a:t>TRIAGE V</a:t>
                      </a:r>
                      <a:endParaRPr lang="es-MX" dirty="0"/>
                    </a:p>
                  </a:txBody>
                  <a:tcPr/>
                </a:tc>
                <a:extLst>
                  <a:ext uri="{0D108BD9-81ED-4DB2-BD59-A6C34878D82A}">
                    <a16:rowId xmlns:a16="http://schemas.microsoft.com/office/drawing/2014/main" val="912635424"/>
                  </a:ext>
                </a:extLst>
              </a:tr>
              <a:tr h="5585206">
                <a:tc>
                  <a:txBody>
                    <a:bodyPr/>
                    <a:lstStyle/>
                    <a:p>
                      <a:r>
                        <a:rPr lang="es-ES" dirty="0" smtClean="0"/>
                        <a:t>-Intento de suicidio Agitación psicomotora. -Trastorno de ansiedad y pánico con agitación psicomotora. - Paciente violento o agresivo. - Intoxicación aguda por sustancias psicoactivas con agitación o comportamiento violento</a:t>
                      </a:r>
                      <a:endParaRPr lang="es-MX" dirty="0"/>
                    </a:p>
                  </a:txBody>
                  <a:tcPr/>
                </a:tc>
                <a:tc>
                  <a:txBody>
                    <a:bodyPr/>
                    <a:lstStyle/>
                    <a:p>
                      <a:r>
                        <a:rPr lang="es-ES" dirty="0" smtClean="0"/>
                        <a:t>-Intoxicación aguda por sustancias psicoactivas sin agitación o comportamiento violento. </a:t>
                      </a:r>
                      <a:endParaRPr lang="es-MX" dirty="0"/>
                    </a:p>
                  </a:txBody>
                  <a:tcPr/>
                </a:tc>
                <a:tc>
                  <a:txBody>
                    <a:bodyPr/>
                    <a:lstStyle/>
                    <a:p>
                      <a:r>
                        <a:rPr lang="es-ES" dirty="0" smtClean="0"/>
                        <a:t>-Trastorno de ansiedad y pánico con agitación psicomotora. -Trastorno depresivo o de ansiedad en crisis. </a:t>
                      </a:r>
                      <a:endParaRPr lang="es-MX" dirty="0"/>
                    </a:p>
                  </a:txBody>
                  <a:tcPr/>
                </a:tc>
                <a:tc>
                  <a:txBody>
                    <a:bodyPr/>
                    <a:lstStyle/>
                    <a:p>
                      <a:endParaRPr lang="es-MX" dirty="0"/>
                    </a:p>
                  </a:txBody>
                  <a:tcPr/>
                </a:tc>
                <a:tc>
                  <a:txBody>
                    <a:bodyPr/>
                    <a:lstStyle/>
                    <a:p>
                      <a:r>
                        <a:rPr lang="es-ES" dirty="0" smtClean="0"/>
                        <a:t>-Trastorno del comportamiento - Abuso de sustancias psicoactivas. - Alucinaciones -Trastornos de la alimentación - Crisis situacional. - Trastorno Depresivo o de ansiedad sin crisis. - Trastornos del sueño. </a:t>
                      </a:r>
                      <a:endParaRPr lang="es-MX" dirty="0"/>
                    </a:p>
                  </a:txBody>
                  <a:tcPr/>
                </a:tc>
                <a:extLst>
                  <a:ext uri="{0D108BD9-81ED-4DB2-BD59-A6C34878D82A}">
                    <a16:rowId xmlns:a16="http://schemas.microsoft.com/office/drawing/2014/main" val="3643007294"/>
                  </a:ext>
                </a:extLst>
              </a:tr>
            </a:tbl>
          </a:graphicData>
        </a:graphic>
      </p:graphicFrame>
    </p:spTree>
    <p:extLst>
      <p:ext uri="{BB962C8B-B14F-4D97-AF65-F5344CB8AC3E}">
        <p14:creationId xmlns:p14="http://schemas.microsoft.com/office/powerpoint/2010/main" val="711484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169818"/>
            <a:ext cx="8596668" cy="1005840"/>
          </a:xfrm>
        </p:spPr>
        <p:txBody>
          <a:bodyPr>
            <a:normAutofit/>
          </a:bodyPr>
          <a:lstStyle/>
          <a:p>
            <a:pPr algn="ctr"/>
            <a:r>
              <a:rPr lang="es-MX" sz="4000" dirty="0" smtClean="0"/>
              <a:t>OIDOS</a:t>
            </a:r>
            <a:endParaRPr lang="es-MX" sz="4000"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966145870"/>
              </p:ext>
            </p:extLst>
          </p:nvPr>
        </p:nvGraphicFramePr>
        <p:xfrm>
          <a:off x="677863" y="1319349"/>
          <a:ext cx="8596310" cy="4358679"/>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2569385711"/>
                    </a:ext>
                  </a:extLst>
                </a:gridCol>
                <a:gridCol w="1719262">
                  <a:extLst>
                    <a:ext uri="{9D8B030D-6E8A-4147-A177-3AD203B41FA5}">
                      <a16:colId xmlns:a16="http://schemas.microsoft.com/office/drawing/2014/main" val="2975700720"/>
                    </a:ext>
                  </a:extLst>
                </a:gridCol>
                <a:gridCol w="1719262">
                  <a:extLst>
                    <a:ext uri="{9D8B030D-6E8A-4147-A177-3AD203B41FA5}">
                      <a16:colId xmlns:a16="http://schemas.microsoft.com/office/drawing/2014/main" val="1368417346"/>
                    </a:ext>
                  </a:extLst>
                </a:gridCol>
                <a:gridCol w="1719262">
                  <a:extLst>
                    <a:ext uri="{9D8B030D-6E8A-4147-A177-3AD203B41FA5}">
                      <a16:colId xmlns:a16="http://schemas.microsoft.com/office/drawing/2014/main" val="899845053"/>
                    </a:ext>
                  </a:extLst>
                </a:gridCol>
                <a:gridCol w="1719262">
                  <a:extLst>
                    <a:ext uri="{9D8B030D-6E8A-4147-A177-3AD203B41FA5}">
                      <a16:colId xmlns:a16="http://schemas.microsoft.com/office/drawing/2014/main" val="22980516"/>
                    </a:ext>
                  </a:extLst>
                </a:gridCol>
              </a:tblGrid>
              <a:tr h="378822">
                <a:tc>
                  <a:txBody>
                    <a:bodyPr/>
                    <a:lstStyle/>
                    <a:p>
                      <a:r>
                        <a:rPr lang="es-MX" dirty="0" smtClean="0"/>
                        <a:t>TRIADE I</a:t>
                      </a:r>
                      <a:endParaRPr lang="es-MX" dirty="0"/>
                    </a:p>
                  </a:txBody>
                  <a:tcPr/>
                </a:tc>
                <a:tc>
                  <a:txBody>
                    <a:bodyPr/>
                    <a:lstStyle/>
                    <a:p>
                      <a:r>
                        <a:rPr lang="es-MX" dirty="0" smtClean="0"/>
                        <a:t>TRIADE II</a:t>
                      </a:r>
                      <a:endParaRPr lang="es-MX" dirty="0"/>
                    </a:p>
                  </a:txBody>
                  <a:tcPr/>
                </a:tc>
                <a:tc>
                  <a:txBody>
                    <a:bodyPr/>
                    <a:lstStyle/>
                    <a:p>
                      <a:r>
                        <a:rPr lang="es-MX" dirty="0" smtClean="0"/>
                        <a:t>TRADE III</a:t>
                      </a:r>
                      <a:endParaRPr lang="es-MX" dirty="0"/>
                    </a:p>
                  </a:txBody>
                  <a:tcPr/>
                </a:tc>
                <a:tc>
                  <a:txBody>
                    <a:bodyPr/>
                    <a:lstStyle/>
                    <a:p>
                      <a:r>
                        <a:rPr lang="es-MX" dirty="0" smtClean="0"/>
                        <a:t>TRADE IV</a:t>
                      </a:r>
                      <a:endParaRPr lang="es-MX" dirty="0"/>
                    </a:p>
                  </a:txBody>
                  <a:tcPr/>
                </a:tc>
                <a:tc>
                  <a:txBody>
                    <a:bodyPr/>
                    <a:lstStyle/>
                    <a:p>
                      <a:r>
                        <a:rPr lang="es-MX" dirty="0" smtClean="0"/>
                        <a:t>TRIADE V</a:t>
                      </a:r>
                      <a:endParaRPr lang="es-MX" dirty="0"/>
                    </a:p>
                  </a:txBody>
                  <a:tcPr/>
                </a:tc>
                <a:extLst>
                  <a:ext uri="{0D108BD9-81ED-4DB2-BD59-A6C34878D82A}">
                    <a16:rowId xmlns:a16="http://schemas.microsoft.com/office/drawing/2014/main" val="376975479"/>
                  </a:ext>
                </a:extLst>
              </a:tr>
              <a:tr h="3979857">
                <a:tc>
                  <a:txBody>
                    <a:bodyPr/>
                    <a:lstStyle/>
                    <a:p>
                      <a:r>
                        <a:rPr lang="es-ES" dirty="0" smtClean="0"/>
                        <a:t>Trauma con lesión del pabellón auricular - Otorragia u otoliquia postraumática - Hipoacusia súbita no traumática - Otalgia con compromiso general </a:t>
                      </a:r>
                      <a:endParaRPr lang="es-MX" dirty="0"/>
                    </a:p>
                  </a:txBody>
                  <a:tcPr/>
                </a:tc>
                <a:tc>
                  <a:txBody>
                    <a:bodyPr/>
                    <a:lstStyle/>
                    <a:p>
                      <a:r>
                        <a:rPr lang="es-ES" dirty="0" smtClean="0"/>
                        <a:t>- Otalgia sin compromiso general - Cuerpo extraño en el oído con Otorragia. - Hipoacusia aguda postrauma - Trauma acústico con o sin otorrea sanguinolenta. </a:t>
                      </a:r>
                      <a:endParaRPr lang="es-MX" dirty="0"/>
                    </a:p>
                  </a:txBody>
                  <a:tcPr/>
                </a:tc>
                <a:tc>
                  <a:txBody>
                    <a:bodyPr/>
                    <a:lstStyle/>
                    <a:p>
                      <a:r>
                        <a:rPr lang="es-ES" dirty="0" smtClean="0"/>
                        <a:t>- Hipoacusia progresiva. -</a:t>
                      </a:r>
                      <a:r>
                        <a:rPr lang="es-ES" dirty="0" err="1" smtClean="0"/>
                        <a:t>Tinnitus</a:t>
                      </a:r>
                      <a:r>
                        <a:rPr lang="es-ES" dirty="0" smtClean="0"/>
                        <a:t> súbito sin compromiso neurológico - Cuerpo extraño en el oído sin dolor, molestia o sangrado </a:t>
                      </a:r>
                      <a:endParaRPr lang="es-MX" dirty="0"/>
                    </a:p>
                  </a:txBody>
                  <a:tcPr/>
                </a:tc>
                <a:tc>
                  <a:txBody>
                    <a:bodyPr/>
                    <a:lstStyle/>
                    <a:p>
                      <a:r>
                        <a:rPr lang="es-ES" dirty="0" smtClean="0"/>
                        <a:t>Trauma sin lesión del pabellón auricular. - Sensación de oído tapado </a:t>
                      </a:r>
                      <a:endParaRPr lang="es-MX" dirty="0"/>
                    </a:p>
                  </a:txBody>
                  <a:tcPr/>
                </a:tc>
                <a:tc>
                  <a:txBody>
                    <a:bodyPr/>
                    <a:lstStyle/>
                    <a:p>
                      <a:r>
                        <a:rPr lang="es-ES" dirty="0" err="1" smtClean="0"/>
                        <a:t>Tinnitus</a:t>
                      </a:r>
                      <a:r>
                        <a:rPr lang="es-ES" dirty="0" smtClean="0"/>
                        <a:t> de varios días de evolución. - Otitis crónica. - Otorrea crónica.</a:t>
                      </a:r>
                      <a:endParaRPr lang="es-MX" dirty="0"/>
                    </a:p>
                  </a:txBody>
                  <a:tcPr/>
                </a:tc>
                <a:extLst>
                  <a:ext uri="{0D108BD9-81ED-4DB2-BD59-A6C34878D82A}">
                    <a16:rowId xmlns:a16="http://schemas.microsoft.com/office/drawing/2014/main" val="2396876674"/>
                  </a:ext>
                </a:extLst>
              </a:tr>
            </a:tbl>
          </a:graphicData>
        </a:graphic>
      </p:graphicFrame>
    </p:spTree>
    <p:extLst>
      <p:ext uri="{BB962C8B-B14F-4D97-AF65-F5344CB8AC3E}">
        <p14:creationId xmlns:p14="http://schemas.microsoft.com/office/powerpoint/2010/main" val="2482118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431074"/>
            <a:ext cx="8596668" cy="627017"/>
          </a:xfrm>
        </p:spPr>
        <p:txBody>
          <a:bodyPr>
            <a:normAutofit fontScale="90000"/>
          </a:bodyPr>
          <a:lstStyle/>
          <a:p>
            <a:pPr algn="ctr"/>
            <a:r>
              <a:rPr lang="es-MX" dirty="0" smtClean="0"/>
              <a:t>SISTEMA CARDIOVASCULAR</a:t>
            </a:r>
            <a:endParaRPr lang="es-MX"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793901652"/>
              </p:ext>
            </p:extLst>
          </p:nvPr>
        </p:nvGraphicFramePr>
        <p:xfrm>
          <a:off x="677863" y="1306286"/>
          <a:ext cx="8818835" cy="5172940"/>
        </p:xfrm>
        <a:graphic>
          <a:graphicData uri="http://schemas.openxmlformats.org/drawingml/2006/table">
            <a:tbl>
              <a:tblPr firstRow="1" bandRow="1">
                <a:tableStyleId>{5C22544A-7EE6-4342-B048-85BDC9FD1C3A}</a:tableStyleId>
              </a:tblPr>
              <a:tblGrid>
                <a:gridCol w="1763767">
                  <a:extLst>
                    <a:ext uri="{9D8B030D-6E8A-4147-A177-3AD203B41FA5}">
                      <a16:colId xmlns:a16="http://schemas.microsoft.com/office/drawing/2014/main" val="132566472"/>
                    </a:ext>
                  </a:extLst>
                </a:gridCol>
                <a:gridCol w="1763767">
                  <a:extLst>
                    <a:ext uri="{9D8B030D-6E8A-4147-A177-3AD203B41FA5}">
                      <a16:colId xmlns:a16="http://schemas.microsoft.com/office/drawing/2014/main" val="2055779933"/>
                    </a:ext>
                  </a:extLst>
                </a:gridCol>
                <a:gridCol w="1763767">
                  <a:extLst>
                    <a:ext uri="{9D8B030D-6E8A-4147-A177-3AD203B41FA5}">
                      <a16:colId xmlns:a16="http://schemas.microsoft.com/office/drawing/2014/main" val="2041344184"/>
                    </a:ext>
                  </a:extLst>
                </a:gridCol>
                <a:gridCol w="1763767">
                  <a:extLst>
                    <a:ext uri="{9D8B030D-6E8A-4147-A177-3AD203B41FA5}">
                      <a16:colId xmlns:a16="http://schemas.microsoft.com/office/drawing/2014/main" val="1839631580"/>
                    </a:ext>
                  </a:extLst>
                </a:gridCol>
                <a:gridCol w="1763767">
                  <a:extLst>
                    <a:ext uri="{9D8B030D-6E8A-4147-A177-3AD203B41FA5}">
                      <a16:colId xmlns:a16="http://schemas.microsoft.com/office/drawing/2014/main" val="2258434660"/>
                    </a:ext>
                  </a:extLst>
                </a:gridCol>
              </a:tblGrid>
              <a:tr h="692380">
                <a:tc>
                  <a:txBody>
                    <a:bodyPr/>
                    <a:lstStyle/>
                    <a:p>
                      <a:r>
                        <a:rPr lang="es-MX" dirty="0" smtClean="0"/>
                        <a:t>TRIAGE I</a:t>
                      </a:r>
                      <a:endParaRPr lang="es-MX" dirty="0"/>
                    </a:p>
                  </a:txBody>
                  <a:tcPr/>
                </a:tc>
                <a:tc>
                  <a:txBody>
                    <a:bodyPr/>
                    <a:lstStyle/>
                    <a:p>
                      <a:r>
                        <a:rPr lang="es-MX" dirty="0" smtClean="0"/>
                        <a:t>TRIAGE II</a:t>
                      </a:r>
                      <a:endParaRPr lang="es-MX" dirty="0"/>
                    </a:p>
                  </a:txBody>
                  <a:tcPr/>
                </a:tc>
                <a:tc>
                  <a:txBody>
                    <a:bodyPr/>
                    <a:lstStyle/>
                    <a:p>
                      <a:r>
                        <a:rPr lang="es-MX" dirty="0" smtClean="0"/>
                        <a:t>TRIAGE III</a:t>
                      </a:r>
                      <a:endParaRPr lang="es-MX" dirty="0"/>
                    </a:p>
                  </a:txBody>
                  <a:tcPr/>
                </a:tc>
                <a:tc>
                  <a:txBody>
                    <a:bodyPr/>
                    <a:lstStyle/>
                    <a:p>
                      <a:r>
                        <a:rPr lang="es-MX" dirty="0" smtClean="0"/>
                        <a:t>TRIAGE IV</a:t>
                      </a:r>
                      <a:endParaRPr lang="es-MX" dirty="0"/>
                    </a:p>
                  </a:txBody>
                  <a:tcPr/>
                </a:tc>
                <a:tc>
                  <a:txBody>
                    <a:bodyPr/>
                    <a:lstStyle/>
                    <a:p>
                      <a:r>
                        <a:rPr lang="es-MX" dirty="0" smtClean="0"/>
                        <a:t>TRIAGE V</a:t>
                      </a:r>
                      <a:endParaRPr lang="es-MX" dirty="0"/>
                    </a:p>
                  </a:txBody>
                  <a:tcPr/>
                </a:tc>
                <a:extLst>
                  <a:ext uri="{0D108BD9-81ED-4DB2-BD59-A6C34878D82A}">
                    <a16:rowId xmlns:a16="http://schemas.microsoft.com/office/drawing/2014/main" val="1284793931"/>
                  </a:ext>
                </a:extLst>
              </a:tr>
              <a:tr h="4236711">
                <a:tc>
                  <a:txBody>
                    <a:bodyPr/>
                    <a:lstStyle/>
                    <a:p>
                      <a:r>
                        <a:rPr lang="es-MX" dirty="0" smtClean="0"/>
                        <a:t>- Quemadura eléctrica. - Paro cardiovascular. - Shock hemodinámico (Hipovolémico, cardiogénico). - Hipotensión arterial Sistólica &lt; 80 </a:t>
                      </a:r>
                      <a:r>
                        <a:rPr lang="es-MX" dirty="0" err="1" smtClean="0"/>
                        <a:t>mmHg</a:t>
                      </a:r>
                      <a:r>
                        <a:rPr lang="es-MX" dirty="0" smtClean="0"/>
                        <a:t>. - Emergencia hipertensiva Diastólica &gt;110 mm </a:t>
                      </a:r>
                      <a:endParaRPr lang="es-MX" dirty="0"/>
                    </a:p>
                  </a:txBody>
                  <a:tcPr/>
                </a:tc>
                <a:tc>
                  <a:txBody>
                    <a:bodyPr/>
                    <a:lstStyle/>
                    <a:p>
                      <a:r>
                        <a:rPr lang="es-MX" dirty="0" smtClean="0"/>
                        <a:t>Dolor torácico irradiado, con diaforesis, disnea y angustia. - Dolor torácico secundario a trauma agudo. - Dolor torácico súbito intenso. </a:t>
                      </a:r>
                      <a:endParaRPr lang="es-MX" dirty="0"/>
                    </a:p>
                  </a:txBody>
                  <a:tcPr/>
                </a:tc>
                <a:tc>
                  <a:txBody>
                    <a:bodyPr/>
                    <a:lstStyle/>
                    <a:p>
                      <a:r>
                        <a:rPr lang="es-ES" dirty="0" smtClean="0"/>
                        <a:t>- Deshidratación GI - Dolor torácico que aumenta con la inspiración. -Dolor torácico asociado a fiebre. - Disnea, tos y fiebre. - Sangrado leve - moderado. </a:t>
                      </a:r>
                      <a:endParaRPr lang="es-MX" dirty="0"/>
                    </a:p>
                  </a:txBody>
                  <a:tcPr/>
                </a:tc>
                <a:tc>
                  <a:txBody>
                    <a:bodyPr/>
                    <a:lstStyle/>
                    <a:p>
                      <a:r>
                        <a:rPr lang="es-MX" dirty="0" smtClean="0"/>
                        <a:t>- Hipertensión arterial compensada. Dolor torácico no irradiado. - Insuficiencia venosa con dolor en miembro o ulcera no sangrante</a:t>
                      </a:r>
                      <a:endParaRPr lang="es-MX" dirty="0"/>
                    </a:p>
                  </a:txBody>
                  <a:tcPr/>
                </a:tc>
                <a:tc>
                  <a:txBody>
                    <a:bodyPr/>
                    <a:lstStyle/>
                    <a:p>
                      <a:r>
                        <a:rPr lang="es-MX" dirty="0" smtClean="0"/>
                        <a:t> </a:t>
                      </a:r>
                      <a:r>
                        <a:rPr lang="es-ES" dirty="0" smtClean="0"/>
                        <a:t>-Dolor torácico localizado a la presión - Palpitaciones sin descompensación. - Insuficiencia venosa compensada. - Falla cardiaca compensada </a:t>
                      </a:r>
                      <a:endParaRPr lang="es-MX" dirty="0"/>
                    </a:p>
                  </a:txBody>
                  <a:tcPr/>
                </a:tc>
                <a:extLst>
                  <a:ext uri="{0D108BD9-81ED-4DB2-BD59-A6C34878D82A}">
                    <a16:rowId xmlns:a16="http://schemas.microsoft.com/office/drawing/2014/main" val="2309590916"/>
                  </a:ext>
                </a:extLst>
              </a:tr>
            </a:tbl>
          </a:graphicData>
        </a:graphic>
      </p:graphicFrame>
    </p:spTree>
    <p:extLst>
      <p:ext uri="{BB962C8B-B14F-4D97-AF65-F5344CB8AC3E}">
        <p14:creationId xmlns:p14="http://schemas.microsoft.com/office/powerpoint/2010/main" val="1032832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1206137"/>
          </a:xfrm>
        </p:spPr>
        <p:txBody>
          <a:bodyPr/>
          <a:lstStyle/>
          <a:p>
            <a:r>
              <a:rPr lang="es-MX" dirty="0" smtClean="0"/>
              <a:t>LA IMPORTANCIA DE LOS SIGNOS VITALES EN EL TRIAGE</a:t>
            </a:r>
            <a:endParaRPr lang="es-MX" dirty="0"/>
          </a:p>
        </p:txBody>
      </p:sp>
      <p:sp>
        <p:nvSpPr>
          <p:cNvPr id="3" name="Marcador de contenido 2"/>
          <p:cNvSpPr>
            <a:spLocks noGrp="1"/>
          </p:cNvSpPr>
          <p:nvPr>
            <p:ph idx="1"/>
          </p:nvPr>
        </p:nvSpPr>
        <p:spPr>
          <a:xfrm>
            <a:off x="677334" y="2377440"/>
            <a:ext cx="8596668" cy="3663922"/>
          </a:xfrm>
        </p:spPr>
        <p:txBody>
          <a:bodyPr>
            <a:normAutofit/>
          </a:bodyPr>
          <a:lstStyle/>
          <a:p>
            <a:pPr algn="just"/>
            <a:r>
              <a:rPr lang="es-ES" sz="2800" dirty="0"/>
              <a:t>signos vitales definirá la clasificación de acuerdo con las tablas contenidas en esta guía. En caso de no encontrarse la enfermera, se pasará al consultorio de atención prioritaria, allí el médico interno realizará esta clasificación y su respectiva atención de acuerdo a los protocolos o guías de manejo establecidas.</a:t>
            </a:r>
            <a:endParaRPr lang="es-MX" sz="2800" dirty="0"/>
          </a:p>
        </p:txBody>
      </p:sp>
    </p:spTree>
    <p:extLst>
      <p:ext uri="{BB962C8B-B14F-4D97-AF65-F5344CB8AC3E}">
        <p14:creationId xmlns:p14="http://schemas.microsoft.com/office/powerpoint/2010/main" val="3017777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sz="4800" dirty="0" smtClean="0"/>
              <a:t>OBJETIVO</a:t>
            </a:r>
            <a:endParaRPr lang="es-MX" sz="4800" dirty="0"/>
          </a:p>
        </p:txBody>
      </p:sp>
      <p:sp>
        <p:nvSpPr>
          <p:cNvPr id="3" name="Marcador de contenido 2"/>
          <p:cNvSpPr>
            <a:spLocks noGrp="1"/>
          </p:cNvSpPr>
          <p:nvPr>
            <p:ph idx="1"/>
          </p:nvPr>
        </p:nvSpPr>
        <p:spPr>
          <a:xfrm>
            <a:off x="677334" y="2586446"/>
            <a:ext cx="8596668" cy="3454916"/>
          </a:xfrm>
        </p:spPr>
        <p:txBody>
          <a:bodyPr>
            <a:normAutofit/>
          </a:bodyPr>
          <a:lstStyle/>
          <a:p>
            <a:pPr algn="just"/>
            <a:r>
              <a:rPr lang="es-ES" sz="3200" dirty="0" smtClean="0"/>
              <a:t>CONOCER </a:t>
            </a:r>
            <a:r>
              <a:rPr lang="es-ES" sz="3200" dirty="0"/>
              <a:t>los lineamientos para la realización correcta de Triage, en los </a:t>
            </a:r>
            <a:r>
              <a:rPr lang="es-ES" sz="3200" dirty="0" smtClean="0"/>
              <a:t>estudiantes, para la atención oportuna del paciente</a:t>
            </a:r>
            <a:endParaRPr lang="es-MX" sz="3200" dirty="0"/>
          </a:p>
        </p:txBody>
      </p:sp>
    </p:spTree>
    <p:extLst>
      <p:ext uri="{BB962C8B-B14F-4D97-AF65-F5344CB8AC3E}">
        <p14:creationId xmlns:p14="http://schemas.microsoft.com/office/powerpoint/2010/main" val="1098865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descr="Enfermer@ en Urgencias y UCI : &lt;strong&gt;Triage&lt;/strong&g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9831" y="509451"/>
            <a:ext cx="7745163" cy="5303520"/>
          </a:xfrm>
        </p:spPr>
      </p:pic>
    </p:spTree>
    <p:extLst>
      <p:ext uri="{BB962C8B-B14F-4D97-AF65-F5344CB8AC3E}">
        <p14:creationId xmlns:p14="http://schemas.microsoft.com/office/powerpoint/2010/main" val="1721318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814251"/>
          </a:xfrm>
        </p:spPr>
        <p:txBody>
          <a:bodyPr/>
          <a:lstStyle/>
          <a:p>
            <a:pPr algn="ctr"/>
            <a:r>
              <a:rPr lang="es-MX" dirty="0" smtClean="0"/>
              <a:t>ESPERA</a:t>
            </a:r>
            <a:endParaRPr lang="es-MX" dirty="0"/>
          </a:p>
        </p:txBody>
      </p:sp>
      <p:pic>
        <p:nvPicPr>
          <p:cNvPr id="6" name="Marcador de contenido 5" descr="&lt;strong&gt;Triage&lt;/strong&gt; - Wikipedia"/>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2149" y="1554480"/>
            <a:ext cx="8608422" cy="5094513"/>
          </a:xfrm>
        </p:spPr>
      </p:pic>
    </p:spTree>
    <p:extLst>
      <p:ext uri="{BB962C8B-B14F-4D97-AF65-F5344CB8AC3E}">
        <p14:creationId xmlns:p14="http://schemas.microsoft.com/office/powerpoint/2010/main" val="534411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762000"/>
          </a:xfrm>
        </p:spPr>
        <p:txBody>
          <a:bodyPr/>
          <a:lstStyle/>
          <a:p>
            <a:pPr algn="ctr"/>
            <a:r>
              <a:rPr lang="es-MX" dirty="0" smtClean="0"/>
              <a:t>ELETROCARDIOGRAMA</a:t>
            </a:r>
            <a:endParaRPr lang="es-MX" dirty="0"/>
          </a:p>
        </p:txBody>
      </p:sp>
      <p:pic>
        <p:nvPicPr>
          <p:cNvPr id="6" name="Marcador de contenido 5" descr="&lt;strong&gt;Triage&lt;/strong&gt; ECGs: Reducing Interruptions in a Busy ED - REBEL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0343" y="1711234"/>
            <a:ext cx="7903028" cy="4330791"/>
          </a:xfrm>
        </p:spPr>
      </p:pic>
    </p:spTree>
    <p:extLst>
      <p:ext uri="{BB962C8B-B14F-4D97-AF65-F5344CB8AC3E}">
        <p14:creationId xmlns:p14="http://schemas.microsoft.com/office/powerpoint/2010/main" val="1130248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822960"/>
            <a:ext cx="8596668" cy="836023"/>
          </a:xfrm>
        </p:spPr>
        <p:txBody>
          <a:bodyPr/>
          <a:lstStyle/>
          <a:p>
            <a:pPr algn="ctr"/>
            <a:r>
              <a:rPr lang="es-MX" dirty="0" smtClean="0"/>
              <a:t>ATENCION EN CONSULTORIO</a:t>
            </a:r>
            <a:endParaRPr lang="es-MX" dirty="0"/>
          </a:p>
        </p:txBody>
      </p:sp>
      <p:pic>
        <p:nvPicPr>
          <p:cNvPr id="4" name="Marcador de contenido 3" descr="El Comprimido_blo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5029" y="1658983"/>
            <a:ext cx="8046719" cy="4872446"/>
          </a:xfrm>
        </p:spPr>
      </p:pic>
    </p:spTree>
    <p:extLst>
      <p:ext uri="{BB962C8B-B14F-4D97-AF65-F5344CB8AC3E}">
        <p14:creationId xmlns:p14="http://schemas.microsoft.com/office/powerpoint/2010/main" val="8409733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COLABORACION DE TODOS EN LA EMERGANCIA</a:t>
            </a:r>
            <a:endParaRPr lang="es-MX" dirty="0"/>
          </a:p>
        </p:txBody>
      </p:sp>
      <p:pic>
        <p:nvPicPr>
          <p:cNvPr id="4" name="Marcador de contenido 3" descr="Rocío... y Algo Más: 30 datos sobre el &lt;strong&gt;sismo&lt;/strong&gt; del 19 de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8004" y="2160588"/>
            <a:ext cx="5696029" cy="3881437"/>
          </a:xfrm>
        </p:spPr>
      </p:pic>
    </p:spTree>
    <p:extLst>
      <p:ext uri="{BB962C8B-B14F-4D97-AF65-F5344CB8AC3E}">
        <p14:creationId xmlns:p14="http://schemas.microsoft.com/office/powerpoint/2010/main" val="564290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892629"/>
          </a:xfrm>
        </p:spPr>
        <p:txBody>
          <a:bodyPr>
            <a:normAutofit/>
          </a:bodyPr>
          <a:lstStyle/>
          <a:p>
            <a:pPr algn="ctr"/>
            <a:r>
              <a:rPr lang="es-MX" sz="4000" dirty="0" smtClean="0"/>
              <a:t>ESTABILIDAD</a:t>
            </a:r>
            <a:endParaRPr lang="es-MX" sz="4000" dirty="0"/>
          </a:p>
        </p:txBody>
      </p:sp>
      <p:pic>
        <p:nvPicPr>
          <p:cNvPr id="4" name="Marcador de contenido 3" descr="4.3 Assessment – Nursing Fundamental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1051" y="1698172"/>
            <a:ext cx="6283235" cy="4343854"/>
          </a:xfrm>
        </p:spPr>
      </p:pic>
    </p:spTree>
    <p:extLst>
      <p:ext uri="{BB962C8B-B14F-4D97-AF65-F5344CB8AC3E}">
        <p14:creationId xmlns:p14="http://schemas.microsoft.com/office/powerpoint/2010/main" val="3797955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descr="Imagen gratis: niño, &lt;strong&gt;feliz&lt;/strong&gt;, junto, felicidad, &lt;strong&gt;personas&lt;/strong&g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7280" y="875211"/>
            <a:ext cx="8255726" cy="5159829"/>
          </a:xfrm>
        </p:spPr>
      </p:pic>
    </p:spTree>
    <p:extLst>
      <p:ext uri="{BB962C8B-B14F-4D97-AF65-F5344CB8AC3E}">
        <p14:creationId xmlns:p14="http://schemas.microsoft.com/office/powerpoint/2010/main" val="3500620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EL TRIAGE</a:t>
            </a:r>
            <a:endParaRPr lang="es-MX" dirty="0"/>
          </a:p>
        </p:txBody>
      </p:sp>
      <p:sp>
        <p:nvSpPr>
          <p:cNvPr id="3" name="Marcador de contenido 2"/>
          <p:cNvSpPr>
            <a:spLocks noGrp="1"/>
          </p:cNvSpPr>
          <p:nvPr>
            <p:ph idx="1"/>
          </p:nvPr>
        </p:nvSpPr>
        <p:spPr>
          <a:xfrm>
            <a:off x="677334" y="1672047"/>
            <a:ext cx="8596668" cy="4820194"/>
          </a:xfrm>
        </p:spPr>
        <p:txBody>
          <a:bodyPr>
            <a:noAutofit/>
          </a:bodyPr>
          <a:lstStyle/>
          <a:p>
            <a:pPr algn="just"/>
            <a:r>
              <a:rPr lang="es-ES" sz="3200" dirty="0"/>
              <a:t>La realización del Triage está hecha con base en el motivo de consulta del </a:t>
            </a:r>
            <a:r>
              <a:rPr lang="es-ES" sz="3200" dirty="0" smtClean="0"/>
              <a:t>paciente </a:t>
            </a:r>
            <a:r>
              <a:rPr lang="es-ES" sz="3200" dirty="0"/>
              <a:t>y el examen </a:t>
            </a:r>
            <a:r>
              <a:rPr lang="es-ES" sz="3200" dirty="0" smtClean="0"/>
              <a:t>físico. </a:t>
            </a:r>
          </a:p>
          <a:p>
            <a:pPr algn="just"/>
            <a:endParaRPr lang="es-ES" sz="3200" dirty="0" smtClean="0"/>
          </a:p>
          <a:p>
            <a:pPr algn="just"/>
            <a:r>
              <a:rPr lang="es-ES" sz="3200" dirty="0" smtClean="0"/>
              <a:t>Los </a:t>
            </a:r>
            <a:r>
              <a:rPr lang="es-ES" sz="3200" dirty="0"/>
              <a:t>factores combinados con los signos vitales de la persona, el examen físico y el motivo de consulta pueden cambiar la prioridad con la que debe ser </a:t>
            </a:r>
            <a:r>
              <a:rPr lang="es-ES" sz="3200" dirty="0" smtClean="0"/>
              <a:t>atendido</a:t>
            </a:r>
            <a:r>
              <a:rPr lang="es-ES" sz="3200" dirty="0"/>
              <a:t>.</a:t>
            </a:r>
            <a:endParaRPr lang="es-MX" sz="3200" dirty="0"/>
          </a:p>
        </p:txBody>
      </p:sp>
    </p:spTree>
    <p:extLst>
      <p:ext uri="{BB962C8B-B14F-4D97-AF65-F5344CB8AC3E}">
        <p14:creationId xmlns:p14="http://schemas.microsoft.com/office/powerpoint/2010/main" val="4238142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FACTORES EN LA EVALUACION DEL TRIAGE</a:t>
            </a:r>
            <a:endParaRPr lang="es-MX" dirty="0"/>
          </a:p>
        </p:txBody>
      </p:sp>
      <p:sp>
        <p:nvSpPr>
          <p:cNvPr id="3" name="Marcador de contenido 2"/>
          <p:cNvSpPr>
            <a:spLocks noGrp="1"/>
          </p:cNvSpPr>
          <p:nvPr>
            <p:ph idx="1"/>
          </p:nvPr>
        </p:nvSpPr>
        <p:spPr/>
        <p:txBody>
          <a:bodyPr>
            <a:normAutofit/>
          </a:bodyPr>
          <a:lstStyle/>
          <a:p>
            <a:r>
              <a:rPr lang="es-MX" sz="2800" dirty="0"/>
              <a:t>• Frecuencia de los síntomas</a:t>
            </a:r>
            <a:r>
              <a:rPr lang="es-MX" sz="2800" dirty="0" smtClean="0"/>
              <a:t>.</a:t>
            </a:r>
          </a:p>
          <a:p>
            <a:r>
              <a:rPr lang="es-MX" sz="2800" dirty="0" smtClean="0"/>
              <a:t> </a:t>
            </a:r>
            <a:r>
              <a:rPr lang="es-MX" sz="2800" dirty="0"/>
              <a:t>• Severidad de los síntomas. </a:t>
            </a:r>
            <a:endParaRPr lang="es-MX" sz="2800" dirty="0" smtClean="0"/>
          </a:p>
          <a:p>
            <a:r>
              <a:rPr lang="es-MX" sz="2800" dirty="0" smtClean="0"/>
              <a:t>    </a:t>
            </a:r>
            <a:r>
              <a:rPr lang="es-MX" sz="2800" dirty="0"/>
              <a:t>Problemas pre-existentes. </a:t>
            </a:r>
            <a:endParaRPr lang="es-MX" sz="2800" dirty="0" smtClean="0"/>
          </a:p>
          <a:p>
            <a:r>
              <a:rPr lang="es-MX" sz="2800" dirty="0" smtClean="0"/>
              <a:t>• </a:t>
            </a:r>
            <a:r>
              <a:rPr lang="es-MX" sz="2800" dirty="0"/>
              <a:t>Factores precipitantes. </a:t>
            </a:r>
            <a:endParaRPr lang="es-MX" sz="2800" dirty="0" smtClean="0"/>
          </a:p>
          <a:p>
            <a:r>
              <a:rPr lang="es-MX" sz="2800" dirty="0" smtClean="0"/>
              <a:t>• </a:t>
            </a:r>
            <a:r>
              <a:rPr lang="es-MX" sz="2800" dirty="0"/>
              <a:t>Edad del paciente. </a:t>
            </a:r>
            <a:endParaRPr lang="es-MX" sz="2800" dirty="0" smtClean="0"/>
          </a:p>
          <a:p>
            <a:r>
              <a:rPr lang="es-MX" sz="2800" dirty="0" smtClean="0"/>
              <a:t>• </a:t>
            </a:r>
            <a:r>
              <a:rPr lang="es-MX" sz="2800" dirty="0"/>
              <a:t>Antecedentes alérgicos. </a:t>
            </a:r>
            <a:endParaRPr lang="es-MX" sz="2800" dirty="0" smtClean="0"/>
          </a:p>
          <a:p>
            <a:r>
              <a:rPr lang="es-MX" sz="2800" dirty="0" smtClean="0"/>
              <a:t>• </a:t>
            </a:r>
            <a:r>
              <a:rPr lang="es-MX" sz="2800" dirty="0"/>
              <a:t>Antecedentes medicamentosos </a:t>
            </a:r>
          </a:p>
        </p:txBody>
      </p:sp>
    </p:spTree>
    <p:extLst>
      <p:ext uri="{BB962C8B-B14F-4D97-AF65-F5344CB8AC3E}">
        <p14:creationId xmlns:p14="http://schemas.microsoft.com/office/powerpoint/2010/main" val="3980971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VALORACION EN SIGNOS VITALES</a:t>
            </a:r>
            <a:endParaRPr lang="es-MX" dirty="0"/>
          </a:p>
        </p:txBody>
      </p:sp>
      <p:sp>
        <p:nvSpPr>
          <p:cNvPr id="3" name="Marcador de contenido 2"/>
          <p:cNvSpPr>
            <a:spLocks noGrp="1"/>
          </p:cNvSpPr>
          <p:nvPr>
            <p:ph idx="1"/>
          </p:nvPr>
        </p:nvSpPr>
        <p:spPr/>
        <p:txBody>
          <a:bodyPr>
            <a:normAutofit/>
          </a:bodyPr>
          <a:lstStyle/>
          <a:p>
            <a:pPr algn="just"/>
            <a:r>
              <a:rPr lang="es-ES" sz="2800" dirty="0"/>
              <a:t>Los signos y síntomas son los indicadores de enfermedad más relevantes</a:t>
            </a:r>
            <a:r>
              <a:rPr lang="es-ES" sz="2800" dirty="0" smtClean="0"/>
              <a:t>.</a:t>
            </a:r>
          </a:p>
          <a:p>
            <a:pPr algn="just"/>
            <a:r>
              <a:rPr lang="es-ES" sz="2800" dirty="0" smtClean="0"/>
              <a:t> </a:t>
            </a:r>
            <a:r>
              <a:rPr lang="es-ES" sz="2800" dirty="0"/>
              <a:t>Los signos vitales significativamente anormales son indicadores de amenaza de la vida: hipotermia e hipertermia; bradicardia y taquicardia; hipotensión e hipertensión, apnea y taquipnea</a:t>
            </a:r>
            <a:r>
              <a:rPr lang="es-ES" sz="2800" dirty="0" smtClean="0"/>
              <a:t>. </a:t>
            </a:r>
            <a:endParaRPr lang="es-MX" sz="2800" dirty="0"/>
          </a:p>
        </p:txBody>
      </p:sp>
    </p:spTree>
    <p:extLst>
      <p:ext uri="{BB962C8B-B14F-4D97-AF65-F5344CB8AC3E}">
        <p14:creationId xmlns:p14="http://schemas.microsoft.com/office/powerpoint/2010/main" val="3321185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solidFill>
                  <a:srgbClr val="90C226"/>
                </a:solidFill>
              </a:rPr>
              <a:t> </a:t>
            </a:r>
            <a:r>
              <a:rPr lang="es-MX" dirty="0">
                <a:solidFill>
                  <a:srgbClr val="90C226"/>
                </a:solidFill>
              </a:rPr>
              <a:t>CRITERIOS DE CLASIFICACIÓN</a:t>
            </a:r>
            <a:endParaRPr lang="es-MX" dirty="0"/>
          </a:p>
        </p:txBody>
      </p:sp>
      <p:pic>
        <p:nvPicPr>
          <p:cNvPr id="4" name="Marcador de contenido 3" descr="Apaga y vámonos... de au pair: Hospitales, urgencias y triag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24744" y="2312126"/>
            <a:ext cx="5656216" cy="3605348"/>
          </a:xfrm>
        </p:spPr>
      </p:pic>
    </p:spTree>
    <p:extLst>
      <p:ext uri="{BB962C8B-B14F-4D97-AF65-F5344CB8AC3E}">
        <p14:creationId xmlns:p14="http://schemas.microsoft.com/office/powerpoint/2010/main" val="177906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400" dirty="0">
                <a:solidFill>
                  <a:prstClr val="white">
                    <a:lumMod val="75000"/>
                    <a:lumOff val="25000"/>
                  </a:prstClr>
                </a:solidFill>
                <a:ea typeface="+mn-ea"/>
                <a:cs typeface="+mn-cs"/>
              </a:rPr>
              <a:t>Triage I</a:t>
            </a:r>
            <a:endParaRPr lang="es-MX" sz="4400" dirty="0"/>
          </a:p>
        </p:txBody>
      </p:sp>
      <p:sp>
        <p:nvSpPr>
          <p:cNvPr id="3" name="Marcador de contenido 2"/>
          <p:cNvSpPr>
            <a:spLocks noGrp="1"/>
          </p:cNvSpPr>
          <p:nvPr>
            <p:ph idx="1"/>
          </p:nvPr>
        </p:nvSpPr>
        <p:spPr/>
        <p:txBody>
          <a:bodyPr>
            <a:noAutofit/>
          </a:bodyPr>
          <a:lstStyle/>
          <a:p>
            <a:pPr algn="just"/>
            <a:r>
              <a:rPr lang="es-ES" sz="3600" dirty="0" smtClean="0"/>
              <a:t>Paciente </a:t>
            </a:r>
            <a:r>
              <a:rPr lang="es-ES" sz="3600" dirty="0"/>
              <a:t>que presenta una condición que afecta o amenaza su vida, debe ser atendida de forma inmediata, en la mayoría de los casos para una remisión urgente a un servicio de mayor complejidad de </a:t>
            </a:r>
            <a:r>
              <a:rPr lang="es-ES" sz="3600" dirty="0" smtClean="0"/>
              <a:t>atención</a:t>
            </a:r>
            <a:endParaRPr lang="es-MX" sz="3600" dirty="0"/>
          </a:p>
        </p:txBody>
      </p:sp>
    </p:spTree>
    <p:extLst>
      <p:ext uri="{BB962C8B-B14F-4D97-AF65-F5344CB8AC3E}">
        <p14:creationId xmlns:p14="http://schemas.microsoft.com/office/powerpoint/2010/main" val="2358500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TRIAGE 2</a:t>
            </a:r>
            <a:endParaRPr lang="es-MX" dirty="0"/>
          </a:p>
        </p:txBody>
      </p:sp>
      <p:sp>
        <p:nvSpPr>
          <p:cNvPr id="3" name="Marcador de contenido 2"/>
          <p:cNvSpPr>
            <a:spLocks noGrp="1"/>
          </p:cNvSpPr>
          <p:nvPr>
            <p:ph idx="1"/>
          </p:nvPr>
        </p:nvSpPr>
        <p:spPr/>
        <p:txBody>
          <a:bodyPr>
            <a:normAutofit lnSpcReduction="10000"/>
          </a:bodyPr>
          <a:lstStyle/>
          <a:p>
            <a:pPr lvl="0" algn="just">
              <a:buClr>
                <a:srgbClr val="90C226"/>
              </a:buClr>
            </a:pPr>
            <a:r>
              <a:rPr lang="es-ES" dirty="0">
                <a:solidFill>
                  <a:prstClr val="white">
                    <a:lumMod val="75000"/>
                    <a:lumOff val="25000"/>
                  </a:prstClr>
                </a:solidFill>
              </a:rPr>
              <a:t>. </a:t>
            </a:r>
            <a:r>
              <a:rPr lang="es-ES" sz="3200" dirty="0">
                <a:solidFill>
                  <a:prstClr val="white">
                    <a:lumMod val="75000"/>
                    <a:lumOff val="25000"/>
                  </a:prstClr>
                </a:solidFill>
              </a:rPr>
              <a:t>5.1.2 Triage II Paciente cuya patología requiere atención prioritaria; lo anterior debido a que su enfermedad o condición podría complicarse produciendo rápido deterioro o quizá la muerte. En lo posible deben ser atendidos dentro de los siguientes 30 minutos a la solicitud de la atención. </a:t>
            </a:r>
            <a:endParaRPr lang="es-MX" sz="3200" dirty="0">
              <a:solidFill>
                <a:prstClr val="white">
                  <a:lumMod val="75000"/>
                  <a:lumOff val="25000"/>
                </a:prstClr>
              </a:solidFill>
            </a:endParaRPr>
          </a:p>
          <a:p>
            <a:pPr algn="just"/>
            <a:endParaRPr lang="es-MX" sz="3200" dirty="0"/>
          </a:p>
        </p:txBody>
      </p:sp>
    </p:spTree>
    <p:extLst>
      <p:ext uri="{BB962C8B-B14F-4D97-AF65-F5344CB8AC3E}">
        <p14:creationId xmlns:p14="http://schemas.microsoft.com/office/powerpoint/2010/main" val="594376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dirty="0">
                <a:solidFill>
                  <a:prstClr val="white">
                    <a:lumMod val="75000"/>
                    <a:lumOff val="25000"/>
                  </a:prstClr>
                </a:solidFill>
                <a:ea typeface="+mn-ea"/>
                <a:cs typeface="+mn-cs"/>
              </a:rPr>
              <a:t>Triage </a:t>
            </a:r>
            <a:r>
              <a:rPr lang="es-ES" sz="4000" dirty="0" smtClean="0">
                <a:solidFill>
                  <a:prstClr val="white">
                    <a:lumMod val="75000"/>
                    <a:lumOff val="25000"/>
                  </a:prstClr>
                </a:solidFill>
                <a:ea typeface="+mn-ea"/>
                <a:cs typeface="+mn-cs"/>
              </a:rPr>
              <a:t>III </a:t>
            </a:r>
            <a:endParaRPr lang="es-MX" sz="4000" dirty="0"/>
          </a:p>
        </p:txBody>
      </p:sp>
      <p:sp>
        <p:nvSpPr>
          <p:cNvPr id="3" name="Marcador de contenido 2"/>
          <p:cNvSpPr>
            <a:spLocks noGrp="1"/>
          </p:cNvSpPr>
          <p:nvPr>
            <p:ph idx="1"/>
          </p:nvPr>
        </p:nvSpPr>
        <p:spPr/>
        <p:txBody>
          <a:bodyPr>
            <a:normAutofit/>
          </a:bodyPr>
          <a:lstStyle/>
          <a:p>
            <a:pPr algn="just"/>
            <a:r>
              <a:rPr lang="es-ES" sz="3600" dirty="0" smtClean="0"/>
              <a:t>Paciente </a:t>
            </a:r>
            <a:r>
              <a:rPr lang="es-ES" sz="3600" dirty="0"/>
              <a:t>con una condición de inestabilidad y posible riesgo de complicación y quienes deben ser atendidos de forma prioritaria dentro de las primeras 4 horas a la solicitud de la atención</a:t>
            </a:r>
            <a:r>
              <a:rPr lang="es-ES" sz="3600" dirty="0" smtClean="0"/>
              <a:t>. </a:t>
            </a:r>
            <a:endParaRPr lang="es-MX" sz="3600" dirty="0"/>
          </a:p>
        </p:txBody>
      </p:sp>
    </p:spTree>
    <p:extLst>
      <p:ext uri="{BB962C8B-B14F-4D97-AF65-F5344CB8AC3E}">
        <p14:creationId xmlns:p14="http://schemas.microsoft.com/office/powerpoint/2010/main" val="2642966477"/>
      </p:ext>
    </p:extLst>
  </p:cSld>
  <p:clrMapOvr>
    <a:masterClrMapping/>
  </p:clrMapOvr>
</p:sld>
</file>

<file path=ppt/theme/theme1.xml><?xml version="1.0" encoding="utf-8"?>
<a:theme xmlns:a="http://schemas.openxmlformats.org/drawingml/2006/main" name="Faceta">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119</TotalTime>
  <Words>1210</Words>
  <Application>Microsoft Office PowerPoint</Application>
  <PresentationFormat>Panorámica</PresentationFormat>
  <Paragraphs>146</Paragraphs>
  <Slides>26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26</vt:i4>
      </vt:variant>
    </vt:vector>
  </HeadingPairs>
  <TitlesOfParts>
    <vt:vector size="30" baseType="lpstr">
      <vt:lpstr>Arial</vt:lpstr>
      <vt:lpstr>Trebuchet MS</vt:lpstr>
      <vt:lpstr>Wingdings 3</vt:lpstr>
      <vt:lpstr>Faceta</vt:lpstr>
      <vt:lpstr>PRIMEROS AUXILIOS BASICOS</vt:lpstr>
      <vt:lpstr>OBJETIVO</vt:lpstr>
      <vt:lpstr>EL TRIAGE</vt:lpstr>
      <vt:lpstr>FACTORES EN LA EVALUACION DEL TRIAGE</vt:lpstr>
      <vt:lpstr>VALORACION EN SIGNOS VITALES</vt:lpstr>
      <vt:lpstr> CRITERIOS DE CLASIFICACIÓN</vt:lpstr>
      <vt:lpstr>Triage I</vt:lpstr>
      <vt:lpstr>TRIAGE 2</vt:lpstr>
      <vt:lpstr>Triage III </vt:lpstr>
      <vt:lpstr>Triage IV</vt:lpstr>
      <vt:lpstr>Triage V </vt:lpstr>
      <vt:lpstr>GUÍA DE TRIAGE PARA LOS SERVICIOS DE SALUD</vt:lpstr>
      <vt:lpstr>CLASIFICACION DEL TRIAGE EN DIFERENTES SISTEMAS Y ORGANOS</vt:lpstr>
      <vt:lpstr>Presentación de PowerPoint</vt:lpstr>
      <vt:lpstr>SISTEMA URINARIO</vt:lpstr>
      <vt:lpstr>PSICOLOGICO Y MENTAL</vt:lpstr>
      <vt:lpstr>OIDOS</vt:lpstr>
      <vt:lpstr>SISTEMA CARDIOVASCULAR</vt:lpstr>
      <vt:lpstr>LA IMPORTANCIA DE LOS SIGNOS VITALES EN EL TRIAGE</vt:lpstr>
      <vt:lpstr>Presentación de PowerPoint</vt:lpstr>
      <vt:lpstr>ESPERA</vt:lpstr>
      <vt:lpstr>ELETROCARDIOGRAMA</vt:lpstr>
      <vt:lpstr>ATENCION EN CONSULTORIO</vt:lpstr>
      <vt:lpstr>COLABORACION DE TODOS EN LA EMERGANCIA</vt:lpstr>
      <vt:lpstr>ESTABILIDAD</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PRIMEROS AUXILIOS BASICOS</dc:title>
  <dc:creator>Docente</dc:creator>
  <cp:lastModifiedBy>Docente</cp:lastModifiedBy>
  <cp:revision>17</cp:revision>
  <dcterms:created xsi:type="dcterms:W3CDTF">2022-03-18T15:05:50Z</dcterms:created>
  <dcterms:modified xsi:type="dcterms:W3CDTF">2022-03-18T17:07:23Z</dcterms:modified>
</cp:coreProperties>
</file>