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4" r:id="rId8"/>
    <p:sldId id="262" r:id="rId9"/>
    <p:sldId id="266" r:id="rId10"/>
    <p:sldId id="265" r:id="rId11"/>
    <p:sldId id="263"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4" r:id="rId26"/>
    <p:sldId id="283" r:id="rId27"/>
    <p:sldId id="286" r:id="rId28"/>
    <p:sldId id="287" r:id="rId29"/>
    <p:sldId id="288" r:id="rId30"/>
    <p:sldId id="289" r:id="rId31"/>
    <p:sldId id="290" r:id="rId32"/>
    <p:sldId id="280" r:id="rId33"/>
    <p:sldId id="282" r:id="rId34"/>
    <p:sldId id="281" r:id="rId35"/>
    <p:sldId id="291" r:id="rId36"/>
    <p:sldId id="292" r:id="rId37"/>
    <p:sldId id="285"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7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509A250-FF31-4206-8172-F9D3106AACB1}" type="datetimeFigureOut">
              <a:rPr lang="en-US" dirty="0"/>
              <a:t>3/24/2022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smtClean="0"/>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smtClean="0"/>
              <a:t>Haga clic para modificar el estilo de título del patrón</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9796027F-7875-4030-9381-8BD8C4F21935}" type="datetimeFigureOut">
              <a:rPr lang="en-US" dirty="0"/>
              <a:t>3/24/2022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3/24/2022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3/24/2022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7" name="Date Placeholder 4"/>
          <p:cNvSpPr>
            <a:spLocks noGrp="1"/>
          </p:cNvSpPr>
          <p:nvPr>
            <p:ph type="dt" sz="half" idx="10"/>
          </p:nvPr>
        </p:nvSpPr>
        <p:spPr/>
        <p:txBody>
          <a:bodyPr/>
          <a:lstStyle/>
          <a:p>
            <a:fld id="{4509A250-FF31-4206-8172-F9D3106AACB1}" type="datetimeFigureOut">
              <a:rPr lang="en-US" dirty="0"/>
              <a:t>3/24/2022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509A250-FF31-4206-8172-F9D3106AACB1}" type="datetimeFigureOut">
              <a:rPr lang="en-US" dirty="0"/>
              <a:t>3/24/2022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3/24/2022</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medlineplus.gov/spanish/sprainsandstrains.html" TargetMode="External"/><Relationship Id="rId3" Type="http://schemas.openxmlformats.org/officeDocument/2006/relationships/hyperlink" Target="https://medlineplus.gov/spanish/bruises.html" TargetMode="External"/><Relationship Id="rId7" Type="http://schemas.openxmlformats.org/officeDocument/2006/relationships/hyperlink" Target="https://medlineplus.gov/spanish/fractures.html" TargetMode="External"/><Relationship Id="rId2" Type="http://schemas.openxmlformats.org/officeDocument/2006/relationships/hyperlink" Target="https://medlineplus.gov/spanish/animalbites.html" TargetMode="External"/><Relationship Id="rId1" Type="http://schemas.openxmlformats.org/officeDocument/2006/relationships/slideLayout" Target="../slideLayouts/slideLayout2.xml"/><Relationship Id="rId6" Type="http://schemas.openxmlformats.org/officeDocument/2006/relationships/hyperlink" Target="https://medlineplus.gov/spanish/electricalinjuries.html" TargetMode="External"/><Relationship Id="rId5" Type="http://schemas.openxmlformats.org/officeDocument/2006/relationships/hyperlink" Target="https://medlineplus.gov/spanish/dislocations.html" TargetMode="External"/><Relationship Id="rId4" Type="http://schemas.openxmlformats.org/officeDocument/2006/relationships/hyperlink" Target="https://medlineplus.gov/spanish/burns.htm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yoamoenfermeriablog.com/2019/05/01/limpieza-sanitizacion-desinfeccion-esterilizacio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154955" y="1447801"/>
            <a:ext cx="8825658" cy="1504406"/>
          </a:xfrm>
        </p:spPr>
        <p:txBody>
          <a:bodyPr/>
          <a:lstStyle/>
          <a:p>
            <a:pPr algn="ctr"/>
            <a:r>
              <a:rPr lang="es-MX" dirty="0" smtClean="0"/>
              <a:t>HERIDAS</a:t>
            </a:r>
            <a:endParaRPr lang="es-MX" dirty="0"/>
          </a:p>
        </p:txBody>
      </p:sp>
      <p:sp>
        <p:nvSpPr>
          <p:cNvPr id="3" name="Subtítulo 2"/>
          <p:cNvSpPr>
            <a:spLocks noGrp="1"/>
          </p:cNvSpPr>
          <p:nvPr>
            <p:ph type="subTitle" idx="1"/>
          </p:nvPr>
        </p:nvSpPr>
        <p:spPr>
          <a:xfrm>
            <a:off x="1154955" y="4206240"/>
            <a:ext cx="8825658" cy="1432560"/>
          </a:xfrm>
        </p:spPr>
        <p:txBody>
          <a:bodyPr>
            <a:normAutofit/>
          </a:bodyPr>
          <a:lstStyle/>
          <a:p>
            <a:r>
              <a:rPr lang="es-MX" sz="3200" dirty="0" smtClean="0"/>
              <a:t>SESION N0. 16</a:t>
            </a:r>
            <a:endParaRPr lang="es-MX" sz="3200" dirty="0"/>
          </a:p>
        </p:txBody>
      </p:sp>
    </p:spTree>
    <p:extLst>
      <p:ext uri="{BB962C8B-B14F-4D97-AF65-F5344CB8AC3E}">
        <p14:creationId xmlns:p14="http://schemas.microsoft.com/office/powerpoint/2010/main" val="3412953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03312" y="914400"/>
            <a:ext cx="8946541" cy="5333999"/>
          </a:xfrm>
        </p:spPr>
        <p:txBody>
          <a:bodyPr>
            <a:noAutofit/>
          </a:bodyPr>
          <a:lstStyle/>
          <a:p>
            <a:pPr fontAlgn="base"/>
            <a:r>
              <a:rPr lang="es-ES" sz="3200" dirty="0"/>
              <a:t>Las lesiones más comunes incluyen:</a:t>
            </a:r>
          </a:p>
          <a:p>
            <a:pPr fontAlgn="base">
              <a:buFont typeface="Arial" panose="020B0604020202020204" pitchFamily="34" charset="0"/>
              <a:buChar char="•"/>
            </a:pPr>
            <a:r>
              <a:rPr lang="es-ES" sz="3200" dirty="0">
                <a:solidFill>
                  <a:srgbClr val="006699"/>
                </a:solidFill>
                <a:latin typeface="inherit"/>
                <a:hlinkClick r:id="rId2"/>
              </a:rPr>
              <a:t>Mordeduras de animales</a:t>
            </a:r>
            <a:endParaRPr lang="es-ES" sz="3200" dirty="0">
              <a:latin typeface="inherit"/>
            </a:endParaRPr>
          </a:p>
          <a:p>
            <a:pPr fontAlgn="base">
              <a:buFont typeface="Arial" panose="020B0604020202020204" pitchFamily="34" charset="0"/>
              <a:buChar char="•"/>
            </a:pPr>
            <a:r>
              <a:rPr lang="es-ES" sz="3200" dirty="0">
                <a:solidFill>
                  <a:srgbClr val="006699"/>
                </a:solidFill>
                <a:latin typeface="inherit"/>
                <a:hlinkClick r:id="rId3"/>
              </a:rPr>
              <a:t>Moretones</a:t>
            </a:r>
            <a:endParaRPr lang="es-ES" sz="3200" dirty="0">
              <a:latin typeface="inherit"/>
            </a:endParaRPr>
          </a:p>
          <a:p>
            <a:pPr fontAlgn="base">
              <a:buFont typeface="Arial" panose="020B0604020202020204" pitchFamily="34" charset="0"/>
              <a:buChar char="•"/>
            </a:pPr>
            <a:r>
              <a:rPr lang="es-ES" sz="3200" dirty="0">
                <a:solidFill>
                  <a:srgbClr val="006699"/>
                </a:solidFill>
                <a:latin typeface="inherit"/>
                <a:hlinkClick r:id="rId4"/>
              </a:rPr>
              <a:t>Quemaduras</a:t>
            </a:r>
            <a:endParaRPr lang="es-ES" sz="3200" dirty="0">
              <a:latin typeface="inherit"/>
            </a:endParaRPr>
          </a:p>
          <a:p>
            <a:pPr fontAlgn="base">
              <a:buFont typeface="Arial" panose="020B0604020202020204" pitchFamily="34" charset="0"/>
              <a:buChar char="•"/>
            </a:pPr>
            <a:r>
              <a:rPr lang="es-ES" sz="3200" u="sng" dirty="0">
                <a:solidFill>
                  <a:srgbClr val="006699"/>
                </a:solidFill>
                <a:latin typeface="inherit"/>
                <a:hlinkClick r:id="rId5"/>
              </a:rPr>
              <a:t>Dislocaciones</a:t>
            </a:r>
            <a:endParaRPr lang="es-ES" sz="3200" dirty="0">
              <a:latin typeface="inherit"/>
            </a:endParaRPr>
          </a:p>
          <a:p>
            <a:pPr fontAlgn="base">
              <a:buFont typeface="Arial" panose="020B0604020202020204" pitchFamily="34" charset="0"/>
              <a:buChar char="•"/>
            </a:pPr>
            <a:r>
              <a:rPr lang="es-ES" sz="3200" dirty="0">
                <a:solidFill>
                  <a:srgbClr val="006699"/>
                </a:solidFill>
                <a:latin typeface="inherit"/>
                <a:hlinkClick r:id="rId6"/>
              </a:rPr>
              <a:t>Lesiones por electricidad</a:t>
            </a:r>
            <a:endParaRPr lang="es-ES" sz="3200" dirty="0">
              <a:latin typeface="inherit"/>
            </a:endParaRPr>
          </a:p>
          <a:p>
            <a:pPr fontAlgn="base">
              <a:buFont typeface="Arial" panose="020B0604020202020204" pitchFamily="34" charset="0"/>
              <a:buChar char="•"/>
            </a:pPr>
            <a:r>
              <a:rPr lang="es-ES" sz="3200" dirty="0">
                <a:solidFill>
                  <a:srgbClr val="006699"/>
                </a:solidFill>
                <a:latin typeface="inherit"/>
                <a:hlinkClick r:id="rId7"/>
              </a:rPr>
              <a:t>Fracturas</a:t>
            </a:r>
            <a:r>
              <a:rPr lang="es-ES" sz="3200" dirty="0">
                <a:latin typeface="inherit"/>
              </a:rPr>
              <a:t> (huesos rotos)</a:t>
            </a:r>
          </a:p>
          <a:p>
            <a:pPr fontAlgn="base">
              <a:buFont typeface="Arial" panose="020B0604020202020204" pitchFamily="34" charset="0"/>
              <a:buChar char="•"/>
            </a:pPr>
            <a:r>
              <a:rPr lang="es-ES" sz="3200" dirty="0">
                <a:solidFill>
                  <a:srgbClr val="006699"/>
                </a:solidFill>
                <a:latin typeface="inherit"/>
                <a:hlinkClick r:id="rId8"/>
              </a:rPr>
              <a:t>Torceduras y distensiones</a:t>
            </a:r>
            <a:endParaRPr lang="es-ES" sz="3200" dirty="0">
              <a:latin typeface="inherit"/>
            </a:endParaRPr>
          </a:p>
          <a:p>
            <a:pPr marL="0" indent="0">
              <a:buNone/>
            </a:pPr>
            <a:r>
              <a:rPr lang="es-ES" sz="3200" dirty="0"/>
              <a:t/>
            </a:r>
            <a:br>
              <a:rPr lang="es-ES" sz="3200" dirty="0"/>
            </a:br>
            <a:endParaRPr lang="es-MX" sz="3200" dirty="0"/>
          </a:p>
        </p:txBody>
      </p:sp>
    </p:spTree>
    <p:extLst>
      <p:ext uri="{BB962C8B-B14F-4D97-AF65-F5344CB8AC3E}">
        <p14:creationId xmlns:p14="http://schemas.microsoft.com/office/powerpoint/2010/main" val="256787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452718"/>
            <a:ext cx="8947522" cy="1400530"/>
          </a:xfrm>
        </p:spPr>
        <p:txBody>
          <a:bodyPr/>
          <a:lstStyle/>
          <a:p>
            <a:r>
              <a:rPr lang="es-MX" dirty="0" smtClean="0"/>
              <a:t>TIPOS  DE QUEMADURAS</a:t>
            </a:r>
            <a:endParaRPr lang="es-MX" dirty="0"/>
          </a:p>
        </p:txBody>
      </p:sp>
      <p:sp>
        <p:nvSpPr>
          <p:cNvPr id="3" name="Marcador de contenido 2"/>
          <p:cNvSpPr>
            <a:spLocks noGrp="1"/>
          </p:cNvSpPr>
          <p:nvPr>
            <p:ph idx="1"/>
          </p:nvPr>
        </p:nvSpPr>
        <p:spPr>
          <a:xfrm>
            <a:off x="1103312" y="2092107"/>
            <a:ext cx="8946541" cy="4195481"/>
          </a:xfrm>
        </p:spPr>
        <p:txBody>
          <a:bodyPr/>
          <a:lstStyle/>
          <a:p>
            <a:r>
              <a:rPr lang="es-MX" dirty="0" smtClean="0"/>
              <a:t>QUEMADOS</a:t>
            </a:r>
          </a:p>
          <a:p>
            <a:endParaRPr lang="es-MX" dirty="0" smtClean="0"/>
          </a:p>
          <a:p>
            <a:r>
              <a:rPr lang="es-MX" dirty="0" smtClean="0"/>
              <a:t>OSTIOMIZADOS</a:t>
            </a:r>
          </a:p>
          <a:p>
            <a:endParaRPr lang="es-MX" dirty="0" smtClean="0"/>
          </a:p>
          <a:p>
            <a:r>
              <a:rPr lang="es-MX" dirty="0" smtClean="0"/>
              <a:t>ULCERAS POR PRESION</a:t>
            </a:r>
          </a:p>
          <a:p>
            <a:endParaRPr lang="es-MX" dirty="0" smtClean="0"/>
          </a:p>
          <a:p>
            <a:endParaRPr lang="es-MX" dirty="0"/>
          </a:p>
        </p:txBody>
      </p:sp>
    </p:spTree>
    <p:extLst>
      <p:ext uri="{BB962C8B-B14F-4D97-AF65-F5344CB8AC3E}">
        <p14:creationId xmlns:p14="http://schemas.microsoft.com/office/powerpoint/2010/main" val="344426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452718"/>
            <a:ext cx="8947522" cy="1400530"/>
          </a:xfrm>
        </p:spPr>
        <p:txBody>
          <a:bodyPr/>
          <a:lstStyle/>
          <a:p>
            <a:r>
              <a:rPr lang="es-MX" dirty="0" smtClean="0"/>
              <a:t>    CLASIFICACION DE HERIDAS</a:t>
            </a:r>
            <a:endParaRPr lang="es-MX" dirty="0"/>
          </a:p>
        </p:txBody>
      </p:sp>
      <p:sp>
        <p:nvSpPr>
          <p:cNvPr id="3" name="Marcador de contenido 2"/>
          <p:cNvSpPr>
            <a:spLocks noGrp="1"/>
          </p:cNvSpPr>
          <p:nvPr>
            <p:ph idx="1"/>
          </p:nvPr>
        </p:nvSpPr>
        <p:spPr/>
        <p:txBody>
          <a:bodyPr/>
          <a:lstStyle/>
          <a:p>
            <a:r>
              <a:rPr lang="es-ES" dirty="0"/>
              <a:t>Heridas abiertas: En este tipo de heridas se observa la separación de los tejidos blandos. Son las más susceptibles a la contaminación. </a:t>
            </a:r>
            <a:endParaRPr lang="es-ES" dirty="0" smtClean="0"/>
          </a:p>
          <a:p>
            <a:r>
              <a:rPr lang="es-ES" dirty="0" smtClean="0"/>
              <a:t>Heridas </a:t>
            </a:r>
            <a:r>
              <a:rPr lang="es-ES" dirty="0"/>
              <a:t>cerradas: Son aquellas en las que no se observa la separación de los tejidos, generalmente son producidas por golpes; la hemorragia se acumula debajo de la piel (hematoma), en cavidades o en viseras. Deben tratarse rápidamente porque pueden comprometer la función de un órgano o la circulación sanguínea</a:t>
            </a:r>
            <a:r>
              <a:rPr lang="es-ES" dirty="0" smtClean="0"/>
              <a:t>.</a:t>
            </a:r>
          </a:p>
          <a:p>
            <a:r>
              <a:rPr lang="es-ES" dirty="0" smtClean="0"/>
              <a:t> </a:t>
            </a:r>
            <a:r>
              <a:rPr lang="es-ES" dirty="0"/>
              <a:t>Heridas simples: Son heridas que afectan la piel, sin ocasionar daño en órganos importantes . Ejemplo: Arañazo o cortaduras superficiales. </a:t>
            </a:r>
            <a:endParaRPr lang="es-MX" dirty="0"/>
          </a:p>
        </p:txBody>
      </p:sp>
    </p:spTree>
    <p:extLst>
      <p:ext uri="{BB962C8B-B14F-4D97-AF65-F5344CB8AC3E}">
        <p14:creationId xmlns:p14="http://schemas.microsoft.com/office/powerpoint/2010/main" val="782555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r>
              <a:rPr lang="es-ES" sz="2800" dirty="0"/>
              <a:t>Heridas complicadas: Son heridas extensas y profundas con hemorragia abundante; generalmente hay lesiones en </a:t>
            </a:r>
            <a:r>
              <a:rPr lang="es-ES" sz="2800" dirty="0" err="1"/>
              <a:t>musculos</a:t>
            </a:r>
            <a:r>
              <a:rPr lang="es-ES" sz="2800" dirty="0"/>
              <a:t>, tendones, nervios, vasos sanguíneos, órganos internos y puede o no presentarse perforación visceral. </a:t>
            </a:r>
            <a:r>
              <a:rPr lang="es-ES" sz="2800" dirty="0" smtClean="0"/>
              <a:t> </a:t>
            </a:r>
            <a:endParaRPr lang="es-MX" sz="2800" dirty="0"/>
          </a:p>
        </p:txBody>
      </p:sp>
    </p:spTree>
    <p:extLst>
      <p:ext uri="{BB962C8B-B14F-4D97-AF65-F5344CB8AC3E}">
        <p14:creationId xmlns:p14="http://schemas.microsoft.com/office/powerpoint/2010/main" val="2650286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14846" y="452718"/>
            <a:ext cx="8835988" cy="1400530"/>
          </a:xfrm>
        </p:spPr>
        <p:txBody>
          <a:bodyPr/>
          <a:lstStyle/>
          <a:p>
            <a:r>
              <a:rPr lang="es-ES" sz="3600" dirty="0" smtClean="0"/>
              <a:t>Clasificación </a:t>
            </a:r>
            <a:r>
              <a:rPr lang="es-ES" sz="3600" dirty="0"/>
              <a:t>según el elemento que las produce </a:t>
            </a:r>
            <a:endParaRPr lang="es-MX" sz="3600" dirty="0"/>
          </a:p>
        </p:txBody>
      </p:sp>
      <p:sp>
        <p:nvSpPr>
          <p:cNvPr id="3" name="Marcador de contenido 2"/>
          <p:cNvSpPr>
            <a:spLocks noGrp="1"/>
          </p:cNvSpPr>
          <p:nvPr>
            <p:ph idx="1"/>
          </p:nvPr>
        </p:nvSpPr>
        <p:spPr>
          <a:xfrm>
            <a:off x="1103312" y="2052918"/>
            <a:ext cx="8946541" cy="4583013"/>
          </a:xfrm>
        </p:spPr>
        <p:txBody>
          <a:bodyPr>
            <a:noAutofit/>
          </a:bodyPr>
          <a:lstStyle/>
          <a:p>
            <a:r>
              <a:rPr lang="es-ES" sz="2400" dirty="0"/>
              <a:t>Heridas Cortantes: Todas aquellas producidas por elementos filosos, que producen bordes netos, poco traumatizados. </a:t>
            </a:r>
            <a:endParaRPr lang="es-ES" sz="2400" dirty="0" smtClean="0"/>
          </a:p>
          <a:p>
            <a:r>
              <a:rPr lang="es-ES" sz="2400" dirty="0" smtClean="0"/>
              <a:t>Heridas </a:t>
            </a:r>
            <a:r>
              <a:rPr lang="es-ES" sz="2400" dirty="0"/>
              <a:t>Contusas: Son aquellas que se producen por golpes de alta energía con objetos romos, con bordes irregulares, muchas veces traumatizados, desvitalizados y en múltiples direcciones</a:t>
            </a:r>
            <a:r>
              <a:rPr lang="es-ES" sz="2400" dirty="0" smtClean="0"/>
              <a:t>.</a:t>
            </a:r>
          </a:p>
          <a:p>
            <a:r>
              <a:rPr lang="es-ES" sz="2400" dirty="0"/>
              <a:t>Heridas punzantes: Producidas por elementos agudos que penetran fácilmente, dejan heridas pequeñas y muchas veces el elemento filoso permanece dentro de la herida, el grado de contaminación dependerá del objeto que produjo la </a:t>
            </a:r>
            <a:r>
              <a:rPr lang="es-ES" sz="2400" dirty="0" smtClean="0"/>
              <a:t>herida </a:t>
            </a:r>
            <a:endParaRPr lang="es-MX" sz="2400" dirty="0"/>
          </a:p>
        </p:txBody>
      </p:sp>
    </p:spTree>
    <p:extLst>
      <p:ext uri="{BB962C8B-B14F-4D97-AF65-F5344CB8AC3E}">
        <p14:creationId xmlns:p14="http://schemas.microsoft.com/office/powerpoint/2010/main" val="1953243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03312" y="1345474"/>
            <a:ext cx="8946541" cy="4902925"/>
          </a:xfrm>
        </p:spPr>
        <p:txBody>
          <a:bodyPr/>
          <a:lstStyle/>
          <a:p>
            <a:pPr algn="just"/>
            <a:r>
              <a:rPr lang="es-ES" sz="2400" dirty="0"/>
              <a:t>Quemaduras y heridas erosivas: Este tipo de herida es producido por elementos abrasivos, fuego, químicos y calor. Producen grados variables de compromiso cutáneo (en profundidad), son generalmente consideradas sucias y con abundante tejido desvitalizado, generalmente son exudativas, es decir se produce gran eliminación de fluidos corporales</a:t>
            </a:r>
            <a:r>
              <a:rPr lang="es-ES" sz="2400" dirty="0" smtClean="0"/>
              <a:t>.</a:t>
            </a:r>
          </a:p>
          <a:p>
            <a:pPr algn="just"/>
            <a:r>
              <a:rPr lang="es-ES" sz="2400" dirty="0" smtClean="0"/>
              <a:t>Raspaduras</a:t>
            </a:r>
            <a:r>
              <a:rPr lang="es-ES" sz="2400" dirty="0"/>
              <a:t>, excoriaciones o abrasiones: Producida por fricción o rozamiento de la piel con superficies duras. Hay pérdida de la capa más superficial de la piel (epidermis), dolor, tipo ardor, que cede pronto, hemorragia escasa</a:t>
            </a:r>
            <a:r>
              <a:rPr lang="es-ES" dirty="0"/>
              <a:t>. </a:t>
            </a:r>
            <a:endParaRPr lang="es-MX" dirty="0"/>
          </a:p>
        </p:txBody>
      </p:sp>
    </p:spTree>
    <p:extLst>
      <p:ext uri="{BB962C8B-B14F-4D97-AF65-F5344CB8AC3E}">
        <p14:creationId xmlns:p14="http://schemas.microsoft.com/office/powerpoint/2010/main" val="533509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63040" y="452718"/>
            <a:ext cx="8587794" cy="931945"/>
          </a:xfrm>
        </p:spPr>
        <p:txBody>
          <a:bodyPr/>
          <a:lstStyle/>
          <a:p>
            <a:r>
              <a:rPr lang="es-MX" sz="3600" dirty="0" smtClean="0"/>
              <a:t>ORIGEN DE CONTAMINACION</a:t>
            </a:r>
            <a:endParaRPr lang="es-MX" sz="3600" dirty="0"/>
          </a:p>
        </p:txBody>
      </p:sp>
      <p:sp>
        <p:nvSpPr>
          <p:cNvPr id="3" name="Marcador de contenido 2"/>
          <p:cNvSpPr>
            <a:spLocks noGrp="1"/>
          </p:cNvSpPr>
          <p:nvPr>
            <p:ph idx="1"/>
          </p:nvPr>
        </p:nvSpPr>
        <p:spPr>
          <a:xfrm>
            <a:off x="1103312" y="1384664"/>
            <a:ext cx="8946541" cy="4863736"/>
          </a:xfrm>
        </p:spPr>
        <p:txBody>
          <a:bodyPr>
            <a:normAutofit fontScale="92500"/>
          </a:bodyPr>
          <a:lstStyle/>
          <a:p>
            <a:r>
              <a:rPr lang="es-ES" dirty="0"/>
              <a:t>Herida Limpia-Contaminada (LC): La heridas LC son aquellas en las que se transgrede una barrera conocidamente contaminada por microorganismos, así es como la herida de la colecistectomía es catalogada como LC debido a que al seccionar la vía </a:t>
            </a:r>
            <a:r>
              <a:rPr lang="es-ES" dirty="0" smtClean="0"/>
              <a:t>biliar, </a:t>
            </a:r>
            <a:r>
              <a:rPr lang="es-ES" dirty="0"/>
              <a:t>la flora bacteriana se contacta con ella. También se catalogan como LC todas las heridas del tracto urogenital, de la cavidad oral, de la cavidad nasal, etc. La probabilidad de infección de este tipo de heridas esta alrededor de un 8%, siendo estas las que más se benefician con el tratamiento antibiótico profiláctico</a:t>
            </a:r>
            <a:r>
              <a:rPr lang="es-ES" dirty="0" smtClean="0"/>
              <a:t>.</a:t>
            </a:r>
          </a:p>
          <a:p>
            <a:r>
              <a:rPr lang="es-ES" dirty="0" smtClean="0"/>
              <a:t> </a:t>
            </a:r>
            <a:r>
              <a:rPr lang="es-ES" dirty="0"/>
              <a:t>Herida Contaminada: Son todas aquellas de origen traumático, por ejemplo accidentes automovilísticos, heridas de bala, etc. Incluyen además aquellas heridas en las que se viola la técnica aséptica, se transgrede alguna barrera (tracto urogenital, cavidad oral, cavidad nasal, </a:t>
            </a:r>
            <a:r>
              <a:rPr lang="es-ES" dirty="0" err="1"/>
              <a:t>etc</a:t>
            </a:r>
            <a:r>
              <a:rPr lang="es-ES" dirty="0"/>
              <a:t>) y el contenido toma contacto con la herida, Ej. Rotura de intestino, de vía biliar, etc. Invariablemente estas heridas estarán infectadas en un plazo de 6 horas, si se las deja sin </a:t>
            </a:r>
            <a:r>
              <a:rPr lang="es-ES" dirty="0" smtClean="0"/>
              <a:t>tratamiento</a:t>
            </a:r>
            <a:endParaRPr lang="es-MX" dirty="0"/>
          </a:p>
        </p:txBody>
      </p:sp>
    </p:spTree>
    <p:extLst>
      <p:ext uri="{BB962C8B-B14F-4D97-AF65-F5344CB8AC3E}">
        <p14:creationId xmlns:p14="http://schemas.microsoft.com/office/powerpoint/2010/main" val="3385810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lvl="0">
              <a:buClr>
                <a:srgbClr val="F5A408"/>
              </a:buClr>
            </a:pPr>
            <a:r>
              <a:rPr lang="es-ES" sz="2800" dirty="0" smtClean="0">
                <a:solidFill>
                  <a:prstClr val="white"/>
                </a:solidFill>
              </a:rPr>
              <a:t> </a:t>
            </a:r>
            <a:r>
              <a:rPr lang="es-ES" sz="2800" dirty="0">
                <a:solidFill>
                  <a:prstClr val="white"/>
                </a:solidFill>
              </a:rPr>
              <a:t>Herida Sucia: Las heridas que se catalogan como sucias son aquellas que evidentemente están infectadas, contienen abundantes desechos, restos inorgánicos, tienen pus, tienen tejido desvitalizado o toman contacto con material altamente contaminado (como las deposiciones)</a:t>
            </a:r>
            <a:endParaRPr lang="es-MX" sz="2800" dirty="0">
              <a:solidFill>
                <a:prstClr val="white"/>
              </a:solidFill>
            </a:endParaRPr>
          </a:p>
          <a:p>
            <a:endParaRPr lang="es-MX" dirty="0"/>
          </a:p>
        </p:txBody>
      </p:sp>
    </p:spTree>
    <p:extLst>
      <p:ext uri="{BB962C8B-B14F-4D97-AF65-F5344CB8AC3E}">
        <p14:creationId xmlns:p14="http://schemas.microsoft.com/office/powerpoint/2010/main" val="12304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1-Valoración de una herida En el manejo de la herida es fundamental realizar, previo a la curación una valoración, que permitirá planificar los cuidados de acuerdo a las características y optimizar su adecuada evolución </a:t>
            </a:r>
            <a:endParaRPr lang="es-MX" dirty="0"/>
          </a:p>
        </p:txBody>
      </p:sp>
    </p:spTree>
    <p:extLst>
      <p:ext uri="{BB962C8B-B14F-4D97-AF65-F5344CB8AC3E}">
        <p14:creationId xmlns:p14="http://schemas.microsoft.com/office/powerpoint/2010/main" val="2944231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VALORACION PARA DAR UN TRATAMIENTO</a:t>
            </a:r>
            <a:endParaRPr lang="es-MX" dirty="0"/>
          </a:p>
        </p:txBody>
      </p:sp>
      <p:sp>
        <p:nvSpPr>
          <p:cNvPr id="3" name="Marcador de contenido 2"/>
          <p:cNvSpPr>
            <a:spLocks noGrp="1"/>
          </p:cNvSpPr>
          <p:nvPr>
            <p:ph idx="1"/>
          </p:nvPr>
        </p:nvSpPr>
        <p:spPr>
          <a:xfrm>
            <a:off x="1103312" y="2403566"/>
            <a:ext cx="8946541" cy="3844833"/>
          </a:xfrm>
        </p:spPr>
        <p:txBody>
          <a:bodyPr>
            <a:normAutofit/>
          </a:bodyPr>
          <a:lstStyle/>
          <a:p>
            <a:r>
              <a:rPr lang="es-ES" sz="2400" dirty="0" smtClean="0"/>
              <a:t> Identificación </a:t>
            </a:r>
            <a:r>
              <a:rPr lang="es-ES" sz="2400" dirty="0"/>
              <a:t>del paciente </a:t>
            </a:r>
            <a:endParaRPr lang="es-ES" sz="2400" dirty="0" smtClean="0"/>
          </a:p>
          <a:p>
            <a:r>
              <a:rPr lang="es-ES" sz="2400" dirty="0" smtClean="0"/>
              <a:t>• </a:t>
            </a:r>
            <a:r>
              <a:rPr lang="es-ES" sz="2400" dirty="0"/>
              <a:t>Nombre completo - sexo - edad </a:t>
            </a:r>
            <a:endParaRPr lang="es-ES" sz="2400" dirty="0" smtClean="0"/>
          </a:p>
          <a:p>
            <a:r>
              <a:rPr lang="es-ES" sz="2400" dirty="0" smtClean="0"/>
              <a:t>• </a:t>
            </a:r>
            <a:r>
              <a:rPr lang="es-ES" sz="2400" dirty="0"/>
              <a:t>Antecedentes mórbidos </a:t>
            </a:r>
            <a:endParaRPr lang="es-ES" sz="2400" dirty="0" smtClean="0"/>
          </a:p>
          <a:p>
            <a:r>
              <a:rPr lang="es-ES" sz="2400" dirty="0" smtClean="0"/>
              <a:t>• Diagnóstico</a:t>
            </a:r>
            <a:endParaRPr lang="es-ES" sz="2400" dirty="0"/>
          </a:p>
          <a:p>
            <a:r>
              <a:rPr lang="es-ES" sz="2400" dirty="0" smtClean="0"/>
              <a:t> </a:t>
            </a:r>
            <a:r>
              <a:rPr lang="es-ES" sz="2400" dirty="0"/>
              <a:t>• Alergias </a:t>
            </a:r>
            <a:endParaRPr lang="es-ES" sz="2400" dirty="0" smtClean="0"/>
          </a:p>
          <a:p>
            <a:r>
              <a:rPr lang="es-ES" sz="2400" dirty="0" smtClean="0"/>
              <a:t>• </a:t>
            </a:r>
            <a:r>
              <a:rPr lang="es-ES" sz="2400" dirty="0"/>
              <a:t>Causa de la herida</a:t>
            </a:r>
            <a:endParaRPr lang="es-MX" sz="2400" dirty="0"/>
          </a:p>
        </p:txBody>
      </p:sp>
    </p:spTree>
    <p:extLst>
      <p:ext uri="{BB962C8B-B14F-4D97-AF65-F5344CB8AC3E}">
        <p14:creationId xmlns:p14="http://schemas.microsoft.com/office/powerpoint/2010/main" val="93170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PROCESO DE CICATRIZACION</a:t>
            </a:r>
            <a:endParaRPr lang="es-MX" dirty="0"/>
          </a:p>
        </p:txBody>
      </p:sp>
      <p:pic>
        <p:nvPicPr>
          <p:cNvPr id="6" name="Marcador de contenido 5" descr="&lt;strong&gt;Heridas&lt;/strong&gt; y quemaduras | Primeros auxilios | Flipped FOL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02229" y="1853248"/>
            <a:ext cx="7367451" cy="4403861"/>
          </a:xfrm>
        </p:spPr>
      </p:pic>
    </p:spTree>
    <p:extLst>
      <p:ext uri="{BB962C8B-B14F-4D97-AF65-F5344CB8AC3E}">
        <p14:creationId xmlns:p14="http://schemas.microsoft.com/office/powerpoint/2010/main" val="423579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02228" y="452718"/>
            <a:ext cx="8548605" cy="1101762"/>
          </a:xfrm>
        </p:spPr>
        <p:txBody>
          <a:bodyPr/>
          <a:lstStyle/>
          <a:p>
            <a:r>
              <a:rPr lang="es-ES" dirty="0"/>
              <a:t>Desde el punto de vista local:</a:t>
            </a:r>
            <a:endParaRPr lang="es-MX" dirty="0"/>
          </a:p>
        </p:txBody>
      </p:sp>
      <p:sp>
        <p:nvSpPr>
          <p:cNvPr id="3" name="Marcador de contenido 2"/>
          <p:cNvSpPr>
            <a:spLocks noGrp="1"/>
          </p:cNvSpPr>
          <p:nvPr>
            <p:ph idx="1"/>
          </p:nvPr>
        </p:nvSpPr>
        <p:spPr>
          <a:xfrm>
            <a:off x="1103312" y="1554480"/>
            <a:ext cx="8946541" cy="4693919"/>
          </a:xfrm>
        </p:spPr>
        <p:txBody>
          <a:bodyPr>
            <a:normAutofit/>
          </a:bodyPr>
          <a:lstStyle/>
          <a:p>
            <a:r>
              <a:rPr lang="es-ES" sz="2800" dirty="0" smtClean="0"/>
              <a:t>• </a:t>
            </a:r>
            <a:r>
              <a:rPr lang="es-ES" sz="2800" dirty="0"/>
              <a:t>Ubicación anatómica de la herida </a:t>
            </a:r>
            <a:endParaRPr lang="es-ES" sz="2800" dirty="0" smtClean="0"/>
          </a:p>
          <a:p>
            <a:r>
              <a:rPr lang="es-ES" sz="2800" dirty="0" smtClean="0"/>
              <a:t>• </a:t>
            </a:r>
            <a:r>
              <a:rPr lang="es-ES" sz="2800" dirty="0"/>
              <a:t>Aspecto de la herida: color, olor, tamaño, forma, fondo, extensión y profundidad </a:t>
            </a:r>
            <a:endParaRPr lang="es-ES" sz="2800" dirty="0" smtClean="0"/>
          </a:p>
          <a:p>
            <a:r>
              <a:rPr lang="es-ES" sz="2800" dirty="0" smtClean="0"/>
              <a:t>• </a:t>
            </a:r>
            <a:r>
              <a:rPr lang="es-ES" sz="2800" dirty="0"/>
              <a:t>Presencia de tejido </a:t>
            </a:r>
            <a:r>
              <a:rPr lang="es-ES" sz="2800" dirty="0" smtClean="0"/>
              <a:t>gratulatorio, </a:t>
            </a:r>
            <a:r>
              <a:rPr lang="es-ES" sz="2800" dirty="0"/>
              <a:t>desvitalizado y/o necrótico </a:t>
            </a:r>
            <a:endParaRPr lang="es-ES" sz="2800" dirty="0" smtClean="0"/>
          </a:p>
          <a:p>
            <a:r>
              <a:rPr lang="es-ES" sz="2800" dirty="0" smtClean="0"/>
              <a:t>• </a:t>
            </a:r>
            <a:r>
              <a:rPr lang="es-ES" sz="2800" dirty="0"/>
              <a:t>Presencia de exudado: cantidad y calidad</a:t>
            </a:r>
            <a:r>
              <a:rPr lang="es-ES" sz="2800" dirty="0" smtClean="0"/>
              <a:t>.</a:t>
            </a:r>
          </a:p>
          <a:p>
            <a:r>
              <a:rPr lang="es-ES" sz="2800" dirty="0" smtClean="0"/>
              <a:t> </a:t>
            </a:r>
            <a:r>
              <a:rPr lang="es-ES" sz="2800" dirty="0"/>
              <a:t>• Características de la piel circundante </a:t>
            </a:r>
            <a:endParaRPr lang="es-ES" sz="2800" dirty="0" smtClean="0"/>
          </a:p>
          <a:p>
            <a:r>
              <a:rPr lang="es-ES" sz="2800" dirty="0" smtClean="0"/>
              <a:t>• </a:t>
            </a:r>
            <a:r>
              <a:rPr lang="es-ES" sz="2800" dirty="0"/>
              <a:t>Presencia de infección</a:t>
            </a:r>
            <a:endParaRPr lang="es-MX" sz="2800" dirty="0"/>
          </a:p>
        </p:txBody>
      </p:sp>
    </p:spTree>
    <p:extLst>
      <p:ext uri="{BB962C8B-B14F-4D97-AF65-F5344CB8AC3E}">
        <p14:creationId xmlns:p14="http://schemas.microsoft.com/office/powerpoint/2010/main" val="25844141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1" y="452717"/>
            <a:ext cx="9404723" cy="1572025"/>
          </a:xfrm>
        </p:spPr>
        <p:txBody>
          <a:bodyPr/>
          <a:lstStyle/>
          <a:p>
            <a:pPr marL="342900" lvl="0" indent="-342900">
              <a:spcBef>
                <a:spcPts val="1000"/>
              </a:spcBef>
            </a:pPr>
            <a:r>
              <a:rPr lang="es-ES" sz="2400" dirty="0">
                <a:solidFill>
                  <a:prstClr val="white"/>
                </a:solidFill>
              </a:rPr>
              <a:t>2-Curación Procedimiento realizado sobre la herida destinado a prevenir y controlar las infecciones y promover la cicatrización. Es una técnica aséptica por lo que se debe usar material estéril</a:t>
            </a:r>
            <a:r>
              <a:rPr lang="es-MX" sz="2400" dirty="0">
                <a:solidFill>
                  <a:prstClr val="white"/>
                </a:solidFill>
              </a:rPr>
              <a:t/>
            </a:r>
            <a:br>
              <a:rPr lang="es-MX" sz="2400" dirty="0">
                <a:solidFill>
                  <a:prstClr val="white"/>
                </a:solidFill>
              </a:rPr>
            </a:br>
            <a:endParaRPr lang="es-MX" sz="2400" dirty="0"/>
          </a:p>
        </p:txBody>
      </p:sp>
      <p:pic>
        <p:nvPicPr>
          <p:cNvPr id="4" name="Marcador de contenido 3" descr="301 Moved Permanently"/>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81943" y="2436018"/>
            <a:ext cx="6139543" cy="3847215"/>
          </a:xfrm>
        </p:spPr>
      </p:pic>
    </p:spTree>
    <p:extLst>
      <p:ext uri="{BB962C8B-B14F-4D97-AF65-F5344CB8AC3E}">
        <p14:creationId xmlns:p14="http://schemas.microsoft.com/office/powerpoint/2010/main" val="3204281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9166" y="452718"/>
            <a:ext cx="8561668" cy="1400530"/>
          </a:xfrm>
        </p:spPr>
        <p:txBody>
          <a:bodyPr/>
          <a:lstStyle/>
          <a:p>
            <a:r>
              <a:rPr lang="es-ES" dirty="0" smtClean="0"/>
              <a:t>OBJETIVOS:</a:t>
            </a:r>
            <a:br>
              <a:rPr lang="es-ES" dirty="0" smtClean="0"/>
            </a:br>
            <a:r>
              <a:rPr lang="es-ES" dirty="0" smtClean="0"/>
              <a:t>EN LA CURACION</a:t>
            </a:r>
            <a:endParaRPr lang="es-MX" dirty="0"/>
          </a:p>
        </p:txBody>
      </p:sp>
      <p:sp>
        <p:nvSpPr>
          <p:cNvPr id="3" name="Marcador de contenido 2"/>
          <p:cNvSpPr>
            <a:spLocks noGrp="1"/>
          </p:cNvSpPr>
          <p:nvPr>
            <p:ph idx="1"/>
          </p:nvPr>
        </p:nvSpPr>
        <p:spPr/>
        <p:txBody>
          <a:bodyPr/>
          <a:lstStyle/>
          <a:p>
            <a:r>
              <a:rPr lang="es-ES" sz="2800" dirty="0" smtClean="0"/>
              <a:t>- </a:t>
            </a:r>
            <a:r>
              <a:rPr lang="es-ES" sz="2800" dirty="0"/>
              <a:t>Remover tejido necrótico y cuerpos extraños</a:t>
            </a:r>
            <a:r>
              <a:rPr lang="es-ES" sz="2800" dirty="0" smtClean="0"/>
              <a:t>.</a:t>
            </a:r>
          </a:p>
          <a:p>
            <a:r>
              <a:rPr lang="es-ES" sz="2800" dirty="0" smtClean="0"/>
              <a:t> </a:t>
            </a:r>
            <a:r>
              <a:rPr lang="es-ES" sz="2800" dirty="0"/>
              <a:t>- Identificar y eliminar la infección</a:t>
            </a:r>
            <a:r>
              <a:rPr lang="es-ES" sz="2800" dirty="0" smtClean="0"/>
              <a:t>.</a:t>
            </a:r>
          </a:p>
          <a:p>
            <a:r>
              <a:rPr lang="es-ES" sz="2800" dirty="0" smtClean="0"/>
              <a:t> </a:t>
            </a:r>
            <a:r>
              <a:rPr lang="es-ES" sz="2800" dirty="0"/>
              <a:t>- Absorber exceso de exudado</a:t>
            </a:r>
            <a:r>
              <a:rPr lang="es-ES" sz="2800" dirty="0" smtClean="0"/>
              <a:t>.</a:t>
            </a:r>
          </a:p>
          <a:p>
            <a:r>
              <a:rPr lang="es-ES" sz="2800" dirty="0" smtClean="0"/>
              <a:t> </a:t>
            </a:r>
            <a:r>
              <a:rPr lang="es-ES" sz="2800" dirty="0"/>
              <a:t>- Mantener ambiente húmedo en las </a:t>
            </a:r>
            <a:r>
              <a:rPr lang="es-ES" sz="2800" dirty="0" smtClean="0"/>
              <a:t>heridas</a:t>
            </a:r>
          </a:p>
          <a:p>
            <a:r>
              <a:rPr lang="es-ES" sz="2800" dirty="0" smtClean="0"/>
              <a:t> </a:t>
            </a:r>
            <a:r>
              <a:rPr lang="es-ES" sz="2800" dirty="0"/>
              <a:t>- Mantener un ambiente </a:t>
            </a:r>
            <a:r>
              <a:rPr lang="es-ES" sz="2800" dirty="0" smtClean="0"/>
              <a:t>térmico</a:t>
            </a:r>
          </a:p>
          <a:p>
            <a:r>
              <a:rPr lang="es-ES" sz="2800" dirty="0" smtClean="0"/>
              <a:t> </a:t>
            </a:r>
            <a:r>
              <a:rPr lang="es-ES" sz="2800" dirty="0"/>
              <a:t>- Proteger el tejido de regeneración, del trauma y la invasión bacteriana</a:t>
            </a:r>
            <a:r>
              <a:rPr lang="es-ES" dirty="0"/>
              <a:t>.</a:t>
            </a:r>
            <a:endParaRPr lang="es-MX" dirty="0"/>
          </a:p>
        </p:txBody>
      </p:sp>
    </p:spTree>
    <p:extLst>
      <p:ext uri="{BB962C8B-B14F-4D97-AF65-F5344CB8AC3E}">
        <p14:creationId xmlns:p14="http://schemas.microsoft.com/office/powerpoint/2010/main" val="2566733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Los principios básicos en la curación de una herida son:</a:t>
            </a:r>
            <a:endParaRPr lang="es-MX" dirty="0"/>
          </a:p>
        </p:txBody>
      </p:sp>
      <p:sp>
        <p:nvSpPr>
          <p:cNvPr id="3" name="Marcador de contenido 2"/>
          <p:cNvSpPr>
            <a:spLocks noGrp="1"/>
          </p:cNvSpPr>
          <p:nvPr>
            <p:ph idx="1"/>
          </p:nvPr>
        </p:nvSpPr>
        <p:spPr/>
        <p:txBody>
          <a:bodyPr/>
          <a:lstStyle/>
          <a:p>
            <a:pPr marL="0" indent="0">
              <a:buNone/>
            </a:pPr>
            <a:r>
              <a:rPr lang="es-ES" dirty="0"/>
              <a:t>Control Bacteriano de la Herida </a:t>
            </a:r>
            <a:endParaRPr lang="es-ES" dirty="0" smtClean="0"/>
          </a:p>
          <a:p>
            <a:r>
              <a:rPr lang="es-ES" dirty="0" smtClean="0"/>
              <a:t>- </a:t>
            </a:r>
            <a:r>
              <a:rPr lang="es-ES" dirty="0"/>
              <a:t>Técnica </a:t>
            </a:r>
            <a:r>
              <a:rPr lang="es-ES" dirty="0" smtClean="0"/>
              <a:t>aséptica</a:t>
            </a:r>
          </a:p>
          <a:p>
            <a:r>
              <a:rPr lang="es-ES" dirty="0" smtClean="0"/>
              <a:t> </a:t>
            </a:r>
            <a:r>
              <a:rPr lang="es-ES" dirty="0"/>
              <a:t>- Limpieza </a:t>
            </a:r>
            <a:endParaRPr lang="es-ES" dirty="0" smtClean="0"/>
          </a:p>
          <a:p>
            <a:r>
              <a:rPr lang="es-ES" dirty="0" smtClean="0"/>
              <a:t>- Desbridamiento</a:t>
            </a:r>
          </a:p>
          <a:p>
            <a:pPr marL="0" indent="0">
              <a:buNone/>
            </a:pPr>
            <a:endParaRPr lang="es-ES" dirty="0" smtClean="0"/>
          </a:p>
          <a:p>
            <a:pPr marL="0" indent="0">
              <a:buNone/>
            </a:pPr>
            <a:r>
              <a:rPr lang="es-ES" dirty="0" smtClean="0"/>
              <a:t>Uso </a:t>
            </a:r>
            <a:r>
              <a:rPr lang="es-ES" dirty="0"/>
              <a:t>de apósito de </a:t>
            </a:r>
            <a:r>
              <a:rPr lang="es-ES" dirty="0" smtClean="0"/>
              <a:t>barrera</a:t>
            </a:r>
          </a:p>
          <a:p>
            <a:r>
              <a:rPr lang="es-ES" dirty="0" smtClean="0"/>
              <a:t> </a:t>
            </a:r>
            <a:r>
              <a:rPr lang="es-ES" dirty="0"/>
              <a:t>- Aplicación de productos </a:t>
            </a:r>
            <a:r>
              <a:rPr lang="es-ES" dirty="0" smtClean="0"/>
              <a:t>específicos</a:t>
            </a:r>
          </a:p>
          <a:p>
            <a:r>
              <a:rPr lang="es-ES" dirty="0" smtClean="0"/>
              <a:t> </a:t>
            </a:r>
            <a:r>
              <a:rPr lang="es-ES" dirty="0"/>
              <a:t>- Protección</a:t>
            </a:r>
            <a:endParaRPr lang="es-MX" dirty="0"/>
          </a:p>
        </p:txBody>
      </p:sp>
    </p:spTree>
    <p:extLst>
      <p:ext uri="{BB962C8B-B14F-4D97-AF65-F5344CB8AC3E}">
        <p14:creationId xmlns:p14="http://schemas.microsoft.com/office/powerpoint/2010/main" val="4057179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pPr marL="0" indent="0">
              <a:buNone/>
            </a:pPr>
            <a:endParaRPr lang="es-MX" dirty="0"/>
          </a:p>
        </p:txBody>
      </p:sp>
      <p:sp>
        <p:nvSpPr>
          <p:cNvPr id="4" name="Rectángulo 3"/>
          <p:cNvSpPr/>
          <p:nvPr/>
        </p:nvSpPr>
        <p:spPr>
          <a:xfrm>
            <a:off x="3048000" y="3105835"/>
            <a:ext cx="6096000" cy="646331"/>
          </a:xfrm>
          <a:prstGeom prst="rect">
            <a:avLst/>
          </a:prstGeom>
        </p:spPr>
        <p:txBody>
          <a:bodyPr>
            <a:spAutoFit/>
          </a:bodyPr>
          <a:lstStyle/>
          <a:p>
            <a:r>
              <a:rPr lang="es-MX" dirty="0"/>
              <a:t>file:///C:/Users/Docente/Desktop/Cuidados%20de%20Enfermeria%20en%20las%20Heridas.pdf</a:t>
            </a:r>
          </a:p>
        </p:txBody>
      </p:sp>
    </p:spTree>
    <p:extLst>
      <p:ext uri="{BB962C8B-B14F-4D97-AF65-F5344CB8AC3E}">
        <p14:creationId xmlns:p14="http://schemas.microsoft.com/office/powerpoint/2010/main" val="3588699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lgn="just">
              <a:buNone/>
            </a:pPr>
            <a:r>
              <a:rPr lang="es-ES" b="1" dirty="0" smtClean="0">
                <a:solidFill>
                  <a:srgbClr val="000000"/>
                </a:solidFill>
                <a:latin typeface="Nunito"/>
              </a:rPr>
              <a:t>Antiséptico</a:t>
            </a:r>
          </a:p>
          <a:p>
            <a:pPr algn="just"/>
            <a:endParaRPr lang="es-ES" b="1" dirty="0">
              <a:solidFill>
                <a:srgbClr val="000000"/>
              </a:solidFill>
              <a:latin typeface="Nunito"/>
            </a:endParaRPr>
          </a:p>
          <a:p>
            <a:pPr marL="0" indent="0" algn="just">
              <a:buNone/>
            </a:pPr>
            <a:endParaRPr lang="es-ES" b="1" dirty="0">
              <a:solidFill>
                <a:srgbClr val="000000"/>
              </a:solidFill>
              <a:latin typeface="Nunito"/>
            </a:endParaRPr>
          </a:p>
          <a:p>
            <a:pPr algn="just"/>
            <a:r>
              <a:rPr lang="es-ES" dirty="0">
                <a:solidFill>
                  <a:srgbClr val="000000"/>
                </a:solidFill>
                <a:latin typeface="Oxygen"/>
              </a:rPr>
              <a:t>Es una sustancia química que actúa matando o inhibiendo microorganismos, así que se pueden usar sobre la piel y mucosas, además no es tóxico para ellas, pero tienen muchas limitaciones para usar de forma interna.</a:t>
            </a:r>
          </a:p>
        </p:txBody>
      </p:sp>
    </p:spTree>
    <p:extLst>
      <p:ext uri="{BB962C8B-B14F-4D97-AF65-F5344CB8AC3E}">
        <p14:creationId xmlns:p14="http://schemas.microsoft.com/office/powerpoint/2010/main" val="2161721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2528888" y="2245519"/>
            <a:ext cx="6096000" cy="3810000"/>
          </a:xfrm>
          <a:prstGeom prst="rect">
            <a:avLst/>
          </a:prstGeom>
        </p:spPr>
      </p:pic>
    </p:spTree>
    <p:extLst>
      <p:ext uri="{BB962C8B-B14F-4D97-AF65-F5344CB8AC3E}">
        <p14:creationId xmlns:p14="http://schemas.microsoft.com/office/powerpoint/2010/main" val="1985868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03312" y="1345474"/>
            <a:ext cx="8946541" cy="4902925"/>
          </a:xfrm>
        </p:spPr>
        <p:txBody>
          <a:bodyPr>
            <a:normAutofit/>
          </a:bodyPr>
          <a:lstStyle/>
          <a:p>
            <a:pPr marL="0" indent="0">
              <a:buNone/>
            </a:pPr>
            <a:r>
              <a:rPr lang="es-ES" sz="3200" b="1" dirty="0" smtClean="0">
                <a:solidFill>
                  <a:srgbClr val="000000"/>
                </a:solidFill>
                <a:latin typeface="Nunito"/>
              </a:rPr>
              <a:t>Asepsia</a:t>
            </a:r>
          </a:p>
          <a:p>
            <a:pPr marL="0" indent="0">
              <a:buNone/>
            </a:pPr>
            <a:endParaRPr lang="es-ES" sz="3200" b="1" dirty="0">
              <a:solidFill>
                <a:srgbClr val="000000"/>
              </a:solidFill>
              <a:latin typeface="Nunito"/>
            </a:endParaRPr>
          </a:p>
          <a:p>
            <a:r>
              <a:rPr lang="es-ES" sz="3200" dirty="0">
                <a:solidFill>
                  <a:srgbClr val="000000"/>
                </a:solidFill>
                <a:latin typeface="Oxygen"/>
              </a:rPr>
              <a:t>Es también el conjunto de procedimientos que impiden la introducción de gérmenes patológicos en determinado organismo, ambiente y objeto.</a:t>
            </a:r>
          </a:p>
          <a:p>
            <a:endParaRPr lang="es-MX" sz="3200" dirty="0"/>
          </a:p>
        </p:txBody>
      </p:sp>
    </p:spTree>
    <p:extLst>
      <p:ext uri="{BB962C8B-B14F-4D97-AF65-F5344CB8AC3E}">
        <p14:creationId xmlns:p14="http://schemas.microsoft.com/office/powerpoint/2010/main" val="2857954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03312" y="1267098"/>
            <a:ext cx="8946541" cy="4981302"/>
          </a:xfrm>
        </p:spPr>
        <p:txBody>
          <a:bodyPr/>
          <a:lstStyle/>
          <a:p>
            <a:pPr marL="0" indent="0" algn="just">
              <a:buNone/>
            </a:pPr>
            <a:r>
              <a:rPr lang="es-ES" sz="2400" b="1" dirty="0" smtClean="0">
                <a:solidFill>
                  <a:srgbClr val="000000"/>
                </a:solidFill>
                <a:latin typeface="Nunito"/>
              </a:rPr>
              <a:t>Desinfectante</a:t>
            </a:r>
          </a:p>
          <a:p>
            <a:pPr marL="0" indent="0" algn="just">
              <a:buNone/>
            </a:pPr>
            <a:endParaRPr lang="es-ES" sz="2400" b="1" dirty="0">
              <a:solidFill>
                <a:srgbClr val="000000"/>
              </a:solidFill>
              <a:latin typeface="Nunito"/>
            </a:endParaRPr>
          </a:p>
          <a:p>
            <a:pPr algn="just"/>
            <a:r>
              <a:rPr lang="es-ES" sz="2400" dirty="0">
                <a:solidFill>
                  <a:srgbClr val="000000"/>
                </a:solidFill>
                <a:latin typeface="Oxygen"/>
              </a:rPr>
              <a:t>producto que elimina microorganismos hasta niveles aceptables, no los elimina todos, ni sus esporas producen la </a:t>
            </a:r>
            <a:r>
              <a:rPr lang="es-ES" sz="2400" dirty="0">
                <a:solidFill>
                  <a:srgbClr val="FF0707"/>
                </a:solidFill>
                <a:latin typeface="Oxygen"/>
                <a:hlinkClick r:id="rId2" tooltip="DESINFECCIÓN"/>
              </a:rPr>
              <a:t>DESINFECCIÓN</a:t>
            </a:r>
            <a:r>
              <a:rPr lang="es-ES" sz="2400" dirty="0">
                <a:solidFill>
                  <a:srgbClr val="000000"/>
                </a:solidFill>
                <a:latin typeface="Oxygen"/>
              </a:rPr>
              <a:t>, es un germicida que no se puede usar sobre los tejidos vivos (diferencia del antiséptico), se usan para desinfectar instrumental y utensilios.</a:t>
            </a:r>
          </a:p>
          <a:p>
            <a:pPr marL="0" indent="0">
              <a:buNone/>
            </a:pPr>
            <a:r>
              <a:rPr lang="es-ES" dirty="0"/>
              <a:t/>
            </a:r>
            <a:br>
              <a:rPr lang="es-ES" dirty="0"/>
            </a:br>
            <a:endParaRPr lang="es-MX" dirty="0"/>
          </a:p>
        </p:txBody>
      </p:sp>
    </p:spTree>
    <p:extLst>
      <p:ext uri="{BB962C8B-B14F-4D97-AF65-F5344CB8AC3E}">
        <p14:creationId xmlns:p14="http://schemas.microsoft.com/office/powerpoint/2010/main" val="2615661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DESINFECTANTES</a:t>
            </a:r>
            <a:endParaRPr lang="es-MX" dirty="0"/>
          </a:p>
        </p:txBody>
      </p:sp>
      <p:pic>
        <p:nvPicPr>
          <p:cNvPr id="4" name="Marcador de contenido 3"/>
          <p:cNvPicPr>
            <a:picLocks noGrp="1" noChangeAspect="1"/>
          </p:cNvPicPr>
          <p:nvPr>
            <p:ph idx="1"/>
          </p:nvPr>
        </p:nvPicPr>
        <p:blipFill>
          <a:blip r:embed="rId2"/>
          <a:stretch>
            <a:fillRect/>
          </a:stretch>
        </p:blipFill>
        <p:spPr>
          <a:xfrm>
            <a:off x="953589" y="1853248"/>
            <a:ext cx="9209314" cy="4482238"/>
          </a:xfrm>
          <a:prstGeom prst="rect">
            <a:avLst/>
          </a:prstGeom>
        </p:spPr>
      </p:pic>
    </p:spTree>
    <p:extLst>
      <p:ext uri="{BB962C8B-B14F-4D97-AF65-F5344CB8AC3E}">
        <p14:creationId xmlns:p14="http://schemas.microsoft.com/office/powerpoint/2010/main" val="3369507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1" y="1045028"/>
            <a:ext cx="9404723" cy="808219"/>
          </a:xfrm>
        </p:spPr>
        <p:txBody>
          <a:bodyPr/>
          <a:lstStyle/>
          <a:p>
            <a:r>
              <a:rPr lang="es-MX" dirty="0" smtClean="0"/>
              <a:t>OBJETIVO</a:t>
            </a:r>
            <a:endParaRPr lang="es-MX" dirty="0"/>
          </a:p>
        </p:txBody>
      </p:sp>
      <p:sp>
        <p:nvSpPr>
          <p:cNvPr id="3" name="Marcador de contenido 2"/>
          <p:cNvSpPr>
            <a:spLocks noGrp="1"/>
          </p:cNvSpPr>
          <p:nvPr>
            <p:ph idx="1"/>
          </p:nvPr>
        </p:nvSpPr>
        <p:spPr>
          <a:xfrm>
            <a:off x="1103312" y="3043646"/>
            <a:ext cx="8946541" cy="3204753"/>
          </a:xfrm>
        </p:spPr>
        <p:txBody>
          <a:bodyPr/>
          <a:lstStyle/>
          <a:p>
            <a:pPr algn="just"/>
            <a:r>
              <a:rPr lang="es-MX" dirty="0" smtClean="0"/>
              <a:t>EL ALUMNO CONOCERA LA CLASIFICACION EN HERIDAS Y PODRA REALIZAR LA CURACION CON LOS  PROTOLOS DE ASEPSIA Y ANTISPSIA</a:t>
            </a:r>
            <a:endParaRPr lang="es-MX" dirty="0"/>
          </a:p>
        </p:txBody>
      </p:sp>
    </p:spTree>
    <p:extLst>
      <p:ext uri="{BB962C8B-B14F-4D97-AF65-F5344CB8AC3E}">
        <p14:creationId xmlns:p14="http://schemas.microsoft.com/office/powerpoint/2010/main" val="22952418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2800" dirty="0"/>
              <a:t>ESTERILIZACIÓN: es la destrucción total de todas las formas de vida por los medios físicos o químicos.</a:t>
            </a:r>
            <a:endParaRPr lang="es-MX" sz="2800" dirty="0"/>
          </a:p>
        </p:txBody>
      </p:sp>
      <p:pic>
        <p:nvPicPr>
          <p:cNvPr id="4" name="Marcador de contenido 3" descr="Así Surgen...: MILLONARIA INVERSIÓN EN UNIDAD DE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08407" y="2052638"/>
            <a:ext cx="6336962" cy="4195762"/>
          </a:xfrm>
        </p:spPr>
      </p:pic>
    </p:spTree>
    <p:extLst>
      <p:ext uri="{BB962C8B-B14F-4D97-AF65-F5344CB8AC3E}">
        <p14:creationId xmlns:p14="http://schemas.microsoft.com/office/powerpoint/2010/main" val="1080749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descr="Atardecer Desierto Cielo - Foto gratis en Pixabay"/>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1864" y="627016"/>
            <a:ext cx="7981406" cy="5647509"/>
          </a:xfrm>
        </p:spPr>
      </p:pic>
    </p:spTree>
    <p:extLst>
      <p:ext uri="{BB962C8B-B14F-4D97-AF65-F5344CB8AC3E}">
        <p14:creationId xmlns:p14="http://schemas.microsoft.com/office/powerpoint/2010/main" val="3062819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2717074" y="1"/>
            <a:ext cx="6479177" cy="6858000"/>
          </a:xfrm>
          <a:prstGeom prst="rect">
            <a:avLst/>
          </a:prstGeom>
        </p:spPr>
      </p:pic>
    </p:spTree>
    <p:extLst>
      <p:ext uri="{BB962C8B-B14F-4D97-AF65-F5344CB8AC3E}">
        <p14:creationId xmlns:p14="http://schemas.microsoft.com/office/powerpoint/2010/main" val="3690274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PRINCIPIOS DE ASEPSIA:</a:t>
            </a:r>
            <a:br>
              <a:rPr lang="es-ES" dirty="0"/>
            </a:br>
            <a:endParaRPr lang="es-MX" dirty="0"/>
          </a:p>
        </p:txBody>
      </p:sp>
      <p:sp>
        <p:nvSpPr>
          <p:cNvPr id="3" name="Marcador de contenido 2"/>
          <p:cNvSpPr>
            <a:spLocks noGrp="1"/>
          </p:cNvSpPr>
          <p:nvPr>
            <p:ph idx="1"/>
          </p:nvPr>
        </p:nvSpPr>
        <p:spPr/>
        <p:txBody>
          <a:bodyPr>
            <a:normAutofit/>
          </a:bodyPr>
          <a:lstStyle/>
          <a:p>
            <a:r>
              <a:rPr lang="es-ES" sz="2400" dirty="0" smtClean="0"/>
              <a:t>Del </a:t>
            </a:r>
            <a:r>
              <a:rPr lang="es-ES" sz="2400" dirty="0"/>
              <a:t>centro a la periferia.</a:t>
            </a:r>
          </a:p>
          <a:p>
            <a:r>
              <a:rPr lang="es-ES" sz="2400" dirty="0"/>
              <a:t>De arriba hacia abajo.</a:t>
            </a:r>
          </a:p>
          <a:p>
            <a:r>
              <a:rPr lang="es-ES" sz="2400" dirty="0"/>
              <a:t>De la cabeza a la piecera.</a:t>
            </a:r>
          </a:p>
          <a:p>
            <a:r>
              <a:rPr lang="es-ES" sz="2400" dirty="0"/>
              <a:t>De lo distal a lo proximal.</a:t>
            </a:r>
          </a:p>
          <a:p>
            <a:r>
              <a:rPr lang="es-ES" sz="2400" dirty="0"/>
              <a:t>De lo limpio a lo sucio.</a:t>
            </a:r>
          </a:p>
          <a:p>
            <a:r>
              <a:rPr lang="es-ES" sz="2400" dirty="0"/>
              <a:t>De adentro hacia fuera.</a:t>
            </a:r>
            <a:endParaRPr lang="es-MX" sz="2400" dirty="0"/>
          </a:p>
        </p:txBody>
      </p:sp>
    </p:spTree>
    <p:extLst>
      <p:ext uri="{BB962C8B-B14F-4D97-AF65-F5344CB8AC3E}">
        <p14:creationId xmlns:p14="http://schemas.microsoft.com/office/powerpoint/2010/main" val="8421918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2615720" y="2052638"/>
            <a:ext cx="5922336" cy="4195762"/>
          </a:xfrm>
          <a:prstGeom prst="rect">
            <a:avLst/>
          </a:prstGeom>
        </p:spPr>
      </p:pic>
    </p:spTree>
    <p:extLst>
      <p:ext uri="{BB962C8B-B14F-4D97-AF65-F5344CB8AC3E}">
        <p14:creationId xmlns:p14="http://schemas.microsoft.com/office/powerpoint/2010/main" val="19141575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AL REALIZAR LA CURACION </a:t>
            </a:r>
            <a:endParaRPr lang="es-MX" dirty="0"/>
          </a:p>
        </p:txBody>
      </p:sp>
      <p:pic>
        <p:nvPicPr>
          <p:cNvPr id="8" name="Marcador de contenido 7" descr="Beneficios del catéter epicutáneo en el recién nacid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91395" y="2050868"/>
            <a:ext cx="5708468" cy="3801291"/>
          </a:xfrm>
        </p:spPr>
      </p:pic>
    </p:spTree>
    <p:extLst>
      <p:ext uri="{BB962C8B-B14F-4D97-AF65-F5344CB8AC3E}">
        <p14:creationId xmlns:p14="http://schemas.microsoft.com/office/powerpoint/2010/main" val="39115104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76718" y="452718"/>
            <a:ext cx="8074116" cy="1400530"/>
          </a:xfrm>
        </p:spPr>
        <p:txBody>
          <a:bodyPr/>
          <a:lstStyle/>
          <a:p>
            <a:pPr algn="ctr"/>
            <a:r>
              <a:rPr lang="es-MX" dirty="0" smtClean="0"/>
              <a:t>COMUNICACIÓN EFECIVA - AFECTIVA</a:t>
            </a:r>
            <a:endParaRPr lang="es-MX" dirty="0"/>
          </a:p>
        </p:txBody>
      </p:sp>
      <p:pic>
        <p:nvPicPr>
          <p:cNvPr id="6" name="Marcador de contenido 5" descr="Natural Pain Management Methods for Headaches and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4329" y="2052638"/>
            <a:ext cx="7987553" cy="4576762"/>
          </a:xfrm>
        </p:spPr>
      </p:pic>
    </p:spTree>
    <p:extLst>
      <p:ext uri="{BB962C8B-B14F-4D97-AF65-F5344CB8AC3E}">
        <p14:creationId xmlns:p14="http://schemas.microsoft.com/office/powerpoint/2010/main" val="40145174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lgn="just">
              <a:buNone/>
            </a:pPr>
            <a:r>
              <a:rPr lang="es-ES" b="1" dirty="0" smtClean="0">
                <a:solidFill>
                  <a:srgbClr val="000000"/>
                </a:solidFill>
                <a:latin typeface="Nunito"/>
              </a:rPr>
              <a:t>Antisepsia</a:t>
            </a:r>
          </a:p>
          <a:p>
            <a:pPr marL="0" indent="0" algn="just">
              <a:buNone/>
            </a:pPr>
            <a:endParaRPr lang="es-ES" b="1" dirty="0">
              <a:solidFill>
                <a:srgbClr val="000000"/>
              </a:solidFill>
              <a:latin typeface="Nunito"/>
            </a:endParaRPr>
          </a:p>
          <a:p>
            <a:pPr marL="0" indent="0" algn="just">
              <a:buNone/>
            </a:pPr>
            <a:endParaRPr lang="es-ES" b="1" dirty="0">
              <a:solidFill>
                <a:srgbClr val="000000"/>
              </a:solidFill>
              <a:latin typeface="Nunito"/>
            </a:endParaRPr>
          </a:p>
          <a:p>
            <a:pPr algn="just"/>
            <a:r>
              <a:rPr lang="es-ES" dirty="0">
                <a:solidFill>
                  <a:srgbClr val="000000"/>
                </a:solidFill>
                <a:latin typeface="Oxygen"/>
              </a:rPr>
              <a:t>Son el conjunto de procedimientos destinados a combatir los microorganismos que se hallan en los tejidos vivos.</a:t>
            </a:r>
          </a:p>
          <a:p>
            <a:endParaRPr lang="es-MX" dirty="0"/>
          </a:p>
        </p:txBody>
      </p:sp>
    </p:spTree>
    <p:extLst>
      <p:ext uri="{BB962C8B-B14F-4D97-AF65-F5344CB8AC3E}">
        <p14:creationId xmlns:p14="http://schemas.microsoft.com/office/powerpoint/2010/main" val="113642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DEFINICION DE HERIDAS</a:t>
            </a:r>
            <a:endParaRPr lang="es-MX" dirty="0"/>
          </a:p>
        </p:txBody>
      </p:sp>
      <p:sp>
        <p:nvSpPr>
          <p:cNvPr id="3" name="Marcador de contenido 2"/>
          <p:cNvSpPr>
            <a:spLocks noGrp="1"/>
          </p:cNvSpPr>
          <p:nvPr>
            <p:ph idx="1"/>
          </p:nvPr>
        </p:nvSpPr>
        <p:spPr/>
        <p:txBody>
          <a:bodyPr>
            <a:normAutofit/>
          </a:bodyPr>
          <a:lstStyle/>
          <a:p>
            <a:r>
              <a:rPr lang="es-ES" sz="2800" dirty="0"/>
              <a:t>Las heridas son lesiones que rompen la piel u otros tejidos del cuerpo. Incluyen cortaduras, arañazos y picaduras en la piel. Suelen ocurrir como resultado de un accidente pero las incisiones quirúrgicas, las suturas y los puntos también causan heridas</a:t>
            </a:r>
            <a:r>
              <a:rPr lang="es-ES" sz="2800" dirty="0" smtClean="0"/>
              <a:t>. </a:t>
            </a:r>
            <a:endParaRPr lang="es-MX" sz="2800" dirty="0"/>
          </a:p>
        </p:txBody>
      </p:sp>
    </p:spTree>
    <p:extLst>
      <p:ext uri="{BB962C8B-B14F-4D97-AF65-F5344CB8AC3E}">
        <p14:creationId xmlns:p14="http://schemas.microsoft.com/office/powerpoint/2010/main" val="1346797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DEFINICION DE LA OMS</a:t>
            </a:r>
            <a:endParaRPr lang="es-MX" dirty="0"/>
          </a:p>
        </p:txBody>
      </p:sp>
      <p:sp>
        <p:nvSpPr>
          <p:cNvPr id="3" name="Marcador de contenido 2"/>
          <p:cNvSpPr>
            <a:spLocks noGrp="1"/>
          </p:cNvSpPr>
          <p:nvPr>
            <p:ph idx="1"/>
          </p:nvPr>
        </p:nvSpPr>
        <p:spPr/>
        <p:txBody>
          <a:bodyPr/>
          <a:lstStyle/>
          <a:p>
            <a:r>
              <a:rPr lang="es-ES" sz="2800" dirty="0">
                <a:solidFill>
                  <a:srgbClr val="202124"/>
                </a:solidFill>
                <a:latin typeface="arial" panose="020B0604020202020204" pitchFamily="34" charset="0"/>
              </a:rPr>
              <a:t>Se define </a:t>
            </a:r>
            <a:r>
              <a:rPr lang="es-ES" sz="2800" b="1" dirty="0">
                <a:solidFill>
                  <a:srgbClr val="202124"/>
                </a:solidFill>
                <a:latin typeface="arial" panose="020B0604020202020204" pitchFamily="34" charset="0"/>
              </a:rPr>
              <a:t>herida</a:t>
            </a:r>
            <a:r>
              <a:rPr lang="es-ES" sz="2800" dirty="0">
                <a:solidFill>
                  <a:srgbClr val="202124"/>
                </a:solidFill>
                <a:latin typeface="arial" panose="020B0604020202020204" pitchFamily="34" charset="0"/>
              </a:rPr>
              <a:t> como la pérdida </a:t>
            </a:r>
            <a:r>
              <a:rPr lang="es-ES" sz="2800" b="1" dirty="0">
                <a:solidFill>
                  <a:srgbClr val="202124"/>
                </a:solidFill>
                <a:latin typeface="arial" panose="020B0604020202020204" pitchFamily="34" charset="0"/>
              </a:rPr>
              <a:t>de</a:t>
            </a:r>
            <a:r>
              <a:rPr lang="es-ES" sz="2800" dirty="0">
                <a:solidFill>
                  <a:srgbClr val="202124"/>
                </a:solidFill>
                <a:latin typeface="arial" panose="020B0604020202020204" pitchFamily="34" charset="0"/>
              </a:rPr>
              <a:t> solución </a:t>
            </a:r>
            <a:r>
              <a:rPr lang="es-ES" sz="2800" b="1" dirty="0">
                <a:solidFill>
                  <a:srgbClr val="202124"/>
                </a:solidFill>
                <a:latin typeface="arial" panose="020B0604020202020204" pitchFamily="34" charset="0"/>
              </a:rPr>
              <a:t>de</a:t>
            </a:r>
            <a:r>
              <a:rPr lang="es-ES" sz="2800" dirty="0">
                <a:solidFill>
                  <a:srgbClr val="202124"/>
                </a:solidFill>
                <a:latin typeface="arial" panose="020B0604020202020204" pitchFamily="34" charset="0"/>
              </a:rPr>
              <a:t> continuidad o un tejido o la separación </a:t>
            </a:r>
            <a:r>
              <a:rPr lang="es-ES" sz="2800" b="1" dirty="0">
                <a:solidFill>
                  <a:srgbClr val="202124"/>
                </a:solidFill>
                <a:latin typeface="arial" panose="020B0604020202020204" pitchFamily="34" charset="0"/>
              </a:rPr>
              <a:t>de</a:t>
            </a:r>
            <a:r>
              <a:rPr lang="es-ES" sz="2800" dirty="0">
                <a:solidFill>
                  <a:srgbClr val="202124"/>
                </a:solidFill>
                <a:latin typeface="arial" panose="020B0604020202020204" pitchFamily="34" charset="0"/>
              </a:rPr>
              <a:t> las siguientes estructuras: piel, fascias, </a:t>
            </a:r>
            <a:r>
              <a:rPr lang="es-ES" sz="2800" dirty="0" smtClean="0">
                <a:solidFill>
                  <a:srgbClr val="202124"/>
                </a:solidFill>
                <a:latin typeface="arial" panose="020B0604020202020204" pitchFamily="34" charset="0"/>
              </a:rPr>
              <a:t>músculo </a:t>
            </a:r>
            <a:r>
              <a:rPr lang="es-ES" sz="2800" dirty="0">
                <a:solidFill>
                  <a:srgbClr val="202124"/>
                </a:solidFill>
                <a:latin typeface="arial" panose="020B0604020202020204" pitchFamily="34" charset="0"/>
              </a:rPr>
              <a:t>lo, hueso, tendones, y vasos sanguíneos.</a:t>
            </a:r>
          </a:p>
          <a:p>
            <a:pPr marL="0" indent="0">
              <a:buNone/>
            </a:pPr>
            <a:r>
              <a:rPr lang="es-ES" dirty="0">
                <a:solidFill>
                  <a:srgbClr val="202124"/>
                </a:solidFill>
                <a:latin typeface="arial" panose="020B0604020202020204" pitchFamily="34" charset="0"/>
              </a:rPr>
              <a:t/>
            </a:r>
            <a:br>
              <a:rPr lang="es-ES" dirty="0">
                <a:solidFill>
                  <a:srgbClr val="202124"/>
                </a:solidFill>
                <a:latin typeface="arial" panose="020B0604020202020204" pitchFamily="34" charset="0"/>
              </a:rPr>
            </a:br>
            <a:endParaRPr lang="es-MX" dirty="0"/>
          </a:p>
        </p:txBody>
      </p:sp>
    </p:spTree>
    <p:extLst>
      <p:ext uri="{BB962C8B-B14F-4D97-AF65-F5344CB8AC3E}">
        <p14:creationId xmlns:p14="http://schemas.microsoft.com/office/powerpoint/2010/main" val="807979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80606" y="452718"/>
            <a:ext cx="8470228" cy="1400530"/>
          </a:xfrm>
        </p:spPr>
        <p:txBody>
          <a:bodyPr/>
          <a:lstStyle/>
          <a:p>
            <a:r>
              <a:rPr lang="es-MX" dirty="0" smtClean="0"/>
              <a:t>INDUCCION </a:t>
            </a:r>
            <a:endParaRPr lang="es-MX" dirty="0"/>
          </a:p>
        </p:txBody>
      </p:sp>
      <p:sp>
        <p:nvSpPr>
          <p:cNvPr id="3" name="Marcador de contenido 2"/>
          <p:cNvSpPr>
            <a:spLocks noGrp="1"/>
          </p:cNvSpPr>
          <p:nvPr>
            <p:ph idx="1"/>
          </p:nvPr>
        </p:nvSpPr>
        <p:spPr/>
        <p:txBody>
          <a:bodyPr>
            <a:normAutofit/>
          </a:bodyPr>
          <a:lstStyle/>
          <a:p>
            <a:r>
              <a:rPr lang="es-ES" sz="2800" dirty="0" smtClean="0"/>
              <a:t> </a:t>
            </a:r>
            <a:r>
              <a:rPr lang="es-ES" sz="2800" dirty="0"/>
              <a:t>L</a:t>
            </a:r>
            <a:r>
              <a:rPr lang="es-ES" sz="2800" dirty="0" smtClean="0"/>
              <a:t>a </a:t>
            </a:r>
            <a:r>
              <a:rPr lang="es-ES" sz="2800" dirty="0"/>
              <a:t>visión integral de la persona, la efectividad de los insumos para su tratamiento, los costos y la importancia de los cuidados locales y otros como la actividad, el reposo, la alimentación e ingesta de medicamentos. </a:t>
            </a:r>
            <a:endParaRPr lang="es-MX" sz="2800" dirty="0"/>
          </a:p>
        </p:txBody>
      </p:sp>
    </p:spTree>
    <p:extLst>
      <p:ext uri="{BB962C8B-B14F-4D97-AF65-F5344CB8AC3E}">
        <p14:creationId xmlns:p14="http://schemas.microsoft.com/office/powerpoint/2010/main" val="4221159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61657" y="452718"/>
            <a:ext cx="6589177" cy="1400530"/>
          </a:xfrm>
        </p:spPr>
        <p:txBody>
          <a:bodyPr/>
          <a:lstStyle/>
          <a:p>
            <a:r>
              <a:rPr lang="es-MX" dirty="0" smtClean="0"/>
              <a:t>DIETA BALANCEADA</a:t>
            </a:r>
            <a:endParaRPr lang="es-MX" dirty="0"/>
          </a:p>
        </p:txBody>
      </p:sp>
      <p:pic>
        <p:nvPicPr>
          <p:cNvPr id="4" name="Marcador de contenido 3" descr="EQUILIBRA TU DIETA PARA CORRER | Running Lif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5269" y="1658983"/>
            <a:ext cx="5682342" cy="4206240"/>
          </a:xfrm>
        </p:spPr>
      </p:pic>
    </p:spTree>
    <p:extLst>
      <p:ext uri="{BB962C8B-B14F-4D97-AF65-F5344CB8AC3E}">
        <p14:creationId xmlns:p14="http://schemas.microsoft.com/office/powerpoint/2010/main" val="3216965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41417" y="452718"/>
            <a:ext cx="8509417" cy="1400530"/>
          </a:xfrm>
        </p:spPr>
        <p:txBody>
          <a:bodyPr/>
          <a:lstStyle/>
          <a:p>
            <a:r>
              <a:rPr lang="es-MX" dirty="0" smtClean="0"/>
              <a:t>LA PIEL</a:t>
            </a:r>
            <a:endParaRPr lang="es-MX" dirty="0"/>
          </a:p>
        </p:txBody>
      </p:sp>
      <p:sp>
        <p:nvSpPr>
          <p:cNvPr id="3" name="Marcador de contenido 2"/>
          <p:cNvSpPr>
            <a:spLocks noGrp="1"/>
          </p:cNvSpPr>
          <p:nvPr>
            <p:ph idx="1"/>
          </p:nvPr>
        </p:nvSpPr>
        <p:spPr/>
        <p:txBody>
          <a:bodyPr/>
          <a:lstStyle/>
          <a:p>
            <a:r>
              <a:rPr lang="es-ES" sz="2800" dirty="0" smtClean="0"/>
              <a:t>Es </a:t>
            </a:r>
            <a:r>
              <a:rPr lang="es-ES" sz="2800" dirty="0"/>
              <a:t>la barrera protectora contra el medio ambiente, es la primera línea de defensa contra agentes infecciosos, es un órgano que regula la temperatura </a:t>
            </a:r>
            <a:r>
              <a:rPr lang="es-ES" sz="2800" dirty="0" smtClean="0"/>
              <a:t>corporal y </a:t>
            </a:r>
            <a:r>
              <a:rPr lang="es-ES" sz="2800" dirty="0"/>
              <a:t>es un gran receptor </a:t>
            </a:r>
            <a:r>
              <a:rPr lang="es-ES" sz="2800" dirty="0" smtClean="0"/>
              <a:t>sensorial ( </a:t>
            </a:r>
            <a:r>
              <a:rPr lang="es-ES" sz="2800" dirty="0"/>
              <a:t>tacto)debido a que presenta un </a:t>
            </a:r>
            <a:r>
              <a:rPr lang="es-ES" sz="2800" dirty="0" smtClean="0"/>
              <a:t>sin fin </a:t>
            </a:r>
            <a:r>
              <a:rPr lang="es-ES" sz="2800" dirty="0"/>
              <a:t>de terminaciones nerviosas</a:t>
            </a:r>
            <a:endParaRPr lang="es-MX" sz="2800" dirty="0"/>
          </a:p>
        </p:txBody>
      </p:sp>
    </p:spTree>
    <p:extLst>
      <p:ext uri="{BB962C8B-B14F-4D97-AF65-F5344CB8AC3E}">
        <p14:creationId xmlns:p14="http://schemas.microsoft.com/office/powerpoint/2010/main" val="2404952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452718"/>
            <a:ext cx="8947522" cy="1600200"/>
          </a:xfrm>
        </p:spPr>
        <p:txBody>
          <a:bodyPr/>
          <a:lstStyle/>
          <a:p>
            <a:pPr marL="342900" lvl="0" indent="-342900">
              <a:spcBef>
                <a:spcPts val="1000"/>
              </a:spcBef>
            </a:pPr>
            <a:r>
              <a:rPr lang="es-ES" sz="2400" dirty="0">
                <a:solidFill>
                  <a:prstClr val="white"/>
                </a:solidFill>
              </a:rPr>
              <a:t>Herida es toda lesión de la piel o mucosa accidental o intencional, que provoque un cambio en la coloración y características de los tejidos, aunque no halla pérdida de la continuidad de ellos.  </a:t>
            </a:r>
            <a:r>
              <a:rPr lang="es-MX" sz="2400" dirty="0">
                <a:solidFill>
                  <a:prstClr val="white"/>
                </a:solidFill>
              </a:rPr>
              <a:t/>
            </a:r>
            <a:br>
              <a:rPr lang="es-MX" sz="2400" dirty="0">
                <a:solidFill>
                  <a:prstClr val="white"/>
                </a:solidFill>
              </a:rPr>
            </a:br>
            <a:endParaRPr lang="es-MX" sz="2400" dirty="0"/>
          </a:p>
        </p:txBody>
      </p:sp>
      <p:pic>
        <p:nvPicPr>
          <p:cNvPr id="4" name="Marcador de contenido 3" descr="OSSA CARPALIA ©: &lt;strong&gt;HERIDA&lt;/strong&gt; PALMAR EN PREESCOLA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9713" y="2528046"/>
            <a:ext cx="5594349" cy="3720353"/>
          </a:xfrm>
        </p:spPr>
      </p:pic>
    </p:spTree>
    <p:extLst>
      <p:ext uri="{BB962C8B-B14F-4D97-AF65-F5344CB8AC3E}">
        <p14:creationId xmlns:p14="http://schemas.microsoft.com/office/powerpoint/2010/main" val="14102243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docProps/app.xml><?xml version="1.0" encoding="utf-8"?>
<Properties xmlns="http://schemas.openxmlformats.org/officeDocument/2006/extended-properties" xmlns:vt="http://schemas.openxmlformats.org/officeDocument/2006/docPropsVTypes">
  <Template>Ion</Template>
  <TotalTime>128</TotalTime>
  <Words>1230</Words>
  <Application>Microsoft Office PowerPoint</Application>
  <PresentationFormat>Panorámica</PresentationFormat>
  <Paragraphs>105</Paragraphs>
  <Slides>37</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37</vt:i4>
      </vt:variant>
    </vt:vector>
  </HeadingPairs>
  <TitlesOfParts>
    <vt:vector size="45" baseType="lpstr">
      <vt:lpstr>Arial</vt:lpstr>
      <vt:lpstr>Arial</vt:lpstr>
      <vt:lpstr>Century Gothic</vt:lpstr>
      <vt:lpstr>inherit</vt:lpstr>
      <vt:lpstr>Nunito</vt:lpstr>
      <vt:lpstr>Oxygen</vt:lpstr>
      <vt:lpstr>Wingdings 3</vt:lpstr>
      <vt:lpstr>Ion</vt:lpstr>
      <vt:lpstr>HERIDAS</vt:lpstr>
      <vt:lpstr>PROCESO DE CICATRIZACION</vt:lpstr>
      <vt:lpstr>OBJETIVO</vt:lpstr>
      <vt:lpstr>DEFINICION DE HERIDAS</vt:lpstr>
      <vt:lpstr>DEFINICION DE LA OMS</vt:lpstr>
      <vt:lpstr>INDUCCION </vt:lpstr>
      <vt:lpstr>DIETA BALANCEADA</vt:lpstr>
      <vt:lpstr>LA PIEL</vt:lpstr>
      <vt:lpstr>Herida es toda lesión de la piel o mucosa accidental o intencional, que provoque un cambio en la coloración y características de los tejidos, aunque no halla pérdida de la continuidad de ellos.   </vt:lpstr>
      <vt:lpstr>Presentación de PowerPoint</vt:lpstr>
      <vt:lpstr>TIPOS  DE QUEMADURAS</vt:lpstr>
      <vt:lpstr>    CLASIFICACION DE HERIDAS</vt:lpstr>
      <vt:lpstr>Presentación de PowerPoint</vt:lpstr>
      <vt:lpstr>Clasificación según el elemento que las produce </vt:lpstr>
      <vt:lpstr>Presentación de PowerPoint</vt:lpstr>
      <vt:lpstr>ORIGEN DE CONTAMINACION</vt:lpstr>
      <vt:lpstr>Presentación de PowerPoint</vt:lpstr>
      <vt:lpstr>1-Valoración de una herida En el manejo de la herida es fundamental realizar, previo a la curación una valoración, que permitirá planificar los cuidados de acuerdo a las características y optimizar su adecuada evolución </vt:lpstr>
      <vt:lpstr>VALORACION PARA DAR UN TRATAMIENTO</vt:lpstr>
      <vt:lpstr>Desde el punto de vista local:</vt:lpstr>
      <vt:lpstr>2-Curación Procedimiento realizado sobre la herida destinado a prevenir y controlar las infecciones y promover la cicatrización. Es una técnica aséptica por lo que se debe usar material estéril </vt:lpstr>
      <vt:lpstr>OBJETIVOS: EN LA CURACION</vt:lpstr>
      <vt:lpstr>Los principios básicos en la curación de una herida son:</vt:lpstr>
      <vt:lpstr>Presentación de PowerPoint</vt:lpstr>
      <vt:lpstr>Presentación de PowerPoint</vt:lpstr>
      <vt:lpstr>Presentación de PowerPoint</vt:lpstr>
      <vt:lpstr>Presentación de PowerPoint</vt:lpstr>
      <vt:lpstr>Presentación de PowerPoint</vt:lpstr>
      <vt:lpstr>DESINFECTANTES</vt:lpstr>
      <vt:lpstr>ESTERILIZACIÓN: es la destrucción total de todas las formas de vida por los medios físicos o químicos.</vt:lpstr>
      <vt:lpstr>Presentación de PowerPoint</vt:lpstr>
      <vt:lpstr>Presentación de PowerPoint</vt:lpstr>
      <vt:lpstr>PRINCIPIOS DE ASEPSIA: </vt:lpstr>
      <vt:lpstr>Presentación de PowerPoint</vt:lpstr>
      <vt:lpstr>AL REALIZAR LA CURACION </vt:lpstr>
      <vt:lpstr>COMUNICACIÓN EFECIVA - AFECTIVA</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HERIDAS</dc:title>
  <dc:creator>Docente</dc:creator>
  <cp:lastModifiedBy>Docente</cp:lastModifiedBy>
  <cp:revision>16</cp:revision>
  <dcterms:created xsi:type="dcterms:W3CDTF">2022-03-24T14:26:02Z</dcterms:created>
  <dcterms:modified xsi:type="dcterms:W3CDTF">2022-03-24T16:35:00Z</dcterms:modified>
</cp:coreProperties>
</file>