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8" r:id="rId22"/>
    <p:sldId id="277" r:id="rId23"/>
    <p:sldId id="279" r:id="rId24"/>
    <p:sldId id="280" r:id="rId25"/>
    <p:sldId id="281" r:id="rId26"/>
    <p:sldId id="282" r:id="rId27"/>
    <p:sldId id="283" r:id="rId28"/>
    <p:sldId id="284" r:id="rId29"/>
    <p:sldId id="276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accent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solidFill>
                  <a:schemeClr val="tx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4/8/2022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4/8/2022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4/8/2022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4/8/2022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4/8/2022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1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accent1"/>
          </a:soli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20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8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6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4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4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b-safe.es/desfibriladores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www.desfibrilador.com/normativa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s://medlineplus.gov/spanish/ency/patientinstructions/000467.htm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 smtClean="0"/>
              <a:t>CLASE DE MASAJE TORAXICO</a:t>
            </a:r>
            <a:endParaRPr lang="es-MX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751012" y="4267200"/>
            <a:ext cx="8676222" cy="1524000"/>
          </a:xfrm>
        </p:spPr>
        <p:txBody>
          <a:bodyPr/>
          <a:lstStyle/>
          <a:p>
            <a:pPr algn="l"/>
            <a:r>
              <a:rPr lang="es-MX" dirty="0" smtClean="0"/>
              <a:t>SESION: 20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6817572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/>
              <a:t>¡ HAGAMOS!</a:t>
            </a: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ES" sz="2800" dirty="0" smtClean="0">
                <a:effectLst/>
              </a:rPr>
              <a:t>En </a:t>
            </a:r>
            <a:r>
              <a:rPr lang="es-ES" sz="2800" dirty="0">
                <a:effectLst/>
              </a:rPr>
              <a:t>primer lugar es muy importante que, una vez comprobado que la víctima está inconsciente y no respira, llamemos al 112 informado de la situación. Tras ello y de inmediato, solicitamos un desfibrilador y tenemos que comenzar con las maniobras RCP: enlazamos las manos, </a:t>
            </a:r>
            <a:r>
              <a:rPr lang="es-ES" sz="2800" dirty="0" smtClean="0">
                <a:effectLst/>
              </a:rPr>
              <a:t>realizamos </a:t>
            </a:r>
            <a:r>
              <a:rPr lang="es-ES" sz="2800" dirty="0">
                <a:effectLst/>
              </a:rPr>
              <a:t>las 30 compresiones torácicas con los brazos bien extendidos y combinamos con 2 </a:t>
            </a:r>
            <a:r>
              <a:rPr lang="es-ES" sz="2800" dirty="0" smtClean="0">
                <a:effectLst/>
              </a:rPr>
              <a:t>insuflaciones.</a:t>
            </a:r>
            <a:endParaRPr lang="es-MX" sz="2800" dirty="0"/>
          </a:p>
        </p:txBody>
      </p:sp>
    </p:spTree>
    <p:extLst>
      <p:ext uri="{BB962C8B-B14F-4D97-AF65-F5344CB8AC3E}">
        <p14:creationId xmlns:p14="http://schemas.microsoft.com/office/powerpoint/2010/main" val="2697656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298713"/>
          </a:xfrm>
        </p:spPr>
        <p:txBody>
          <a:bodyPr/>
          <a:lstStyle/>
          <a:p>
            <a:pPr algn="ctr"/>
            <a:r>
              <a:rPr lang="es-MX" dirty="0" smtClean="0"/>
              <a:t>USO DEL DESFIBRILADOR</a:t>
            </a: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63117" y="2054088"/>
            <a:ext cx="9905998" cy="42804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ES" sz="2800" dirty="0">
                <a:effectLst/>
              </a:rPr>
              <a:t>El siguiente paso sería colocar los parches del </a:t>
            </a:r>
            <a:r>
              <a:rPr lang="es-ES" sz="2800" b="1" u="sng" dirty="0">
                <a:effectLst/>
                <a:hlinkClick r:id="rId2"/>
              </a:rPr>
              <a:t>desfibrilador (DESA)</a:t>
            </a:r>
            <a:r>
              <a:rPr lang="es-ES" sz="2800" dirty="0">
                <a:effectLst/>
              </a:rPr>
              <a:t> sobre el pecho desnudo de la víctima. El equipo nos va a decir los pasos a seguir en todo momento y realizará un electrocardiograma que analizará si es necesaria o no la descarga. Nunca dará una descarga si no es necesaria y además nos ayudará a la realizar la RCP mediante instrucciones por voz y metrónomo (para marcar ritmo de las compresiones</a:t>
            </a:r>
            <a:r>
              <a:rPr lang="es-ES" sz="2800" dirty="0" smtClean="0">
                <a:effectLst/>
              </a:rPr>
              <a:t>). </a:t>
            </a:r>
            <a:endParaRPr lang="es-MX" sz="2800" dirty="0"/>
          </a:p>
        </p:txBody>
      </p:sp>
    </p:spTree>
    <p:extLst>
      <p:ext uri="{BB962C8B-B14F-4D97-AF65-F5344CB8AC3E}">
        <p14:creationId xmlns:p14="http://schemas.microsoft.com/office/powerpoint/2010/main" val="11589352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470991"/>
          </a:xfrm>
        </p:spPr>
        <p:txBody>
          <a:bodyPr/>
          <a:lstStyle/>
          <a:p>
            <a:pPr algn="ctr"/>
            <a:r>
              <a:rPr lang="es-MX" dirty="0" smtClean="0"/>
              <a:t>TRASLADO AL HOSPITAL</a:t>
            </a: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3200" dirty="0">
                <a:effectLst/>
              </a:rPr>
              <a:t>Por último, hay que continuar hasta la llegada de los servicios de emergencia. Los especialistas analizarán a la víctima y procederán al traslado al hospital.</a:t>
            </a:r>
            <a:endParaRPr lang="es-MX" sz="3200" dirty="0"/>
          </a:p>
        </p:txBody>
      </p:sp>
    </p:spTree>
    <p:extLst>
      <p:ext uri="{BB962C8B-B14F-4D97-AF65-F5344CB8AC3E}">
        <p14:creationId xmlns:p14="http://schemas.microsoft.com/office/powerpoint/2010/main" val="1357202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31322" y="1661491"/>
            <a:ext cx="9242423" cy="795130"/>
          </a:xfrm>
        </p:spPr>
        <p:txBody>
          <a:bodyPr/>
          <a:lstStyle/>
          <a:p>
            <a:pPr algn="ctr"/>
            <a:r>
              <a:rPr lang="es-MX" dirty="0" smtClean="0"/>
              <a:t>R C P  BASICA</a:t>
            </a: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141413" y="2666999"/>
            <a:ext cx="9905998" cy="3641036"/>
          </a:xfrm>
        </p:spPr>
        <p:txBody>
          <a:bodyPr>
            <a:normAutofit/>
          </a:bodyPr>
          <a:lstStyle/>
          <a:p>
            <a:r>
              <a:rPr lang="es-ES" sz="2800" b="1" dirty="0">
                <a:effectLst/>
              </a:rPr>
              <a:t>RCP básica</a:t>
            </a:r>
            <a:r>
              <a:rPr lang="es-ES" sz="2800" dirty="0">
                <a:effectLst/>
              </a:rPr>
              <a:t>: son las técnicas básicas iniciales de reanimación que debería conocer toda la población, ya que cualquier persona puede hacerla y como hemos comentado anteriormente, si se aplica en los primeros minutos, ayuda a salvar vidas. También es la formación que se imparte junto con el uso del desfibrilador en aquellas</a:t>
            </a:r>
            <a:r>
              <a:rPr lang="es-ES" sz="2800" b="1" dirty="0">
                <a:effectLst/>
              </a:rPr>
              <a:t> </a:t>
            </a:r>
            <a:r>
              <a:rPr lang="es-ES" sz="2800" b="1" u="sng" dirty="0">
                <a:effectLst/>
                <a:hlinkClick r:id="rId2"/>
              </a:rPr>
              <a:t>instalaciones </a:t>
            </a:r>
            <a:r>
              <a:rPr lang="es-ES" sz="2800" b="1" u="sng" dirty="0" err="1">
                <a:effectLst/>
                <a:hlinkClick r:id="rId2"/>
              </a:rPr>
              <a:t>cardioprotegidas</a:t>
            </a:r>
            <a:r>
              <a:rPr lang="es-ES" sz="2800" b="1" dirty="0">
                <a:effectLst/>
              </a:rPr>
              <a:t>.</a:t>
            </a:r>
            <a:endParaRPr lang="es-MX" sz="2800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63575" y="993913"/>
            <a:ext cx="12192000" cy="457200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altLang="es-MX" sz="12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Oswald"/>
              </a:rPr>
              <a:t>TIPOS DE RCP </a:t>
            </a:r>
            <a:endParaRPr kumimoji="0" lang="es-MX" altLang="es-MX" sz="12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Oswald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altLang="es-MX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Inter"/>
              </a:rPr>
              <a:t>  </a:t>
            </a:r>
            <a:endParaRPr kumimoji="0" lang="es-MX" altLang="es-MX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altLang="es-MX" sz="2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Inter"/>
              </a:rPr>
              <a:t/>
            </a:r>
            <a:br>
              <a:rPr kumimoji="0" lang="es-MX" altLang="es-MX" sz="2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Inter"/>
              </a:rPr>
            </a:br>
            <a:endParaRPr kumimoji="0" lang="es-MX" altLang="es-MX" sz="21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Inter"/>
            </a:endParaRPr>
          </a:p>
        </p:txBody>
      </p:sp>
      <p:pic>
        <p:nvPicPr>
          <p:cNvPr id="1026" name="Picture 2" descr="https://www.desfibrilador.com/wp-content/uploads/2018/12/ekg-2069872_128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513" y="901838"/>
            <a:ext cx="342900" cy="34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37354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669774" y="457200"/>
            <a:ext cx="1563756" cy="2471529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                 SE UTILIZAN PROTOCOLOS ESPECIFICOS</a:t>
            </a: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800" b="1" dirty="0">
                <a:effectLst/>
              </a:rPr>
              <a:t>RCP avanzada</a:t>
            </a:r>
            <a:r>
              <a:rPr lang="es-ES" sz="2800" dirty="0">
                <a:effectLst/>
              </a:rPr>
              <a:t>: es la que se realiza por profesionales sanitarios cuando llegan al lugar. Emplean medicamentos específicos e instrumental avanzado para reanimar al paciente</a:t>
            </a:r>
            <a:r>
              <a:rPr lang="es-ES" sz="2800" dirty="0" smtClean="0">
                <a:effectLst/>
              </a:rPr>
              <a:t>. </a:t>
            </a:r>
            <a:endParaRPr lang="es-MX" sz="2800" dirty="0"/>
          </a:p>
        </p:txBody>
      </p:sp>
    </p:spTree>
    <p:extLst>
      <p:ext uri="{BB962C8B-B14F-4D97-AF65-F5344CB8AC3E}">
        <p14:creationId xmlns:p14="http://schemas.microsoft.com/office/powerpoint/2010/main" val="2522362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effectLst/>
              </a:rPr>
              <a:t>¿POR QUÉ ES TAN IMPORTANTE SABER ACTUAR A TIEMPO?</a:t>
            </a:r>
            <a:r>
              <a:rPr lang="es-ES" dirty="0">
                <a:effectLst/>
              </a:rPr>
              <a:t/>
            </a:r>
            <a:br>
              <a:rPr lang="es-ES" dirty="0">
                <a:effectLst/>
              </a:rPr>
            </a:b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141413" y="2915478"/>
            <a:ext cx="9905998" cy="2875722"/>
          </a:xfrm>
        </p:spPr>
        <p:txBody>
          <a:bodyPr>
            <a:normAutofit/>
          </a:bodyPr>
          <a:lstStyle/>
          <a:p>
            <a:r>
              <a:rPr lang="es-ES" sz="2800" dirty="0">
                <a:effectLst/>
              </a:rPr>
              <a:t>si actuamos en los primeros minutos antes de la llegada de los servicios de emergencia, las posibilidades de supervivencia aumentan hasta un 70%. Comenzar a realizar la RCP es fundamental para salvar la vida de una </a:t>
            </a:r>
            <a:r>
              <a:rPr lang="es-ES" sz="2800" dirty="0" smtClean="0">
                <a:effectLst/>
              </a:rPr>
              <a:t>persona.</a:t>
            </a:r>
            <a:r>
              <a:rPr lang="es-ES" dirty="0">
                <a:effectLst/>
              </a:rPr>
              <a:t> </a:t>
            </a: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7211830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232452"/>
          </a:xfrm>
        </p:spPr>
        <p:txBody>
          <a:bodyPr/>
          <a:lstStyle/>
          <a:p>
            <a:pPr algn="ctr"/>
            <a:r>
              <a:rPr lang="es-MX" dirty="0" smtClean="0"/>
              <a:t>NORMATIVA DE DESFIBRILADOR</a:t>
            </a: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s-ES" sz="2800" dirty="0">
                <a:effectLst/>
              </a:rPr>
              <a:t>Esta normativa da a entender la importancia de la protección de la salud y cómo los</a:t>
            </a:r>
            <a:r>
              <a:rPr lang="es-ES" sz="2800" b="1" dirty="0">
                <a:effectLst/>
              </a:rPr>
              <a:t> desfibriladores</a:t>
            </a:r>
            <a:r>
              <a:rPr lang="es-ES" sz="2800" dirty="0">
                <a:effectLst/>
              </a:rPr>
              <a:t> pueden ayudar a salvar vidas en casos de parada cardíaca. Este Real Decreto aconseja su colocación en </a:t>
            </a:r>
            <a:r>
              <a:rPr lang="es-ES" sz="2800" b="1" dirty="0">
                <a:effectLst/>
              </a:rPr>
              <a:t>lugares donde se concentra</a:t>
            </a:r>
            <a:r>
              <a:rPr lang="es-ES" sz="2800" dirty="0">
                <a:effectLst/>
              </a:rPr>
              <a:t> un gran número de personas, además de la formación en </a:t>
            </a:r>
            <a:r>
              <a:rPr lang="es-ES" sz="2800" b="1" dirty="0">
                <a:effectLst/>
              </a:rPr>
              <a:t>reanimación cardiopulmonar</a:t>
            </a:r>
            <a:r>
              <a:rPr lang="es-ES" sz="2800" dirty="0">
                <a:effectLst/>
              </a:rPr>
              <a:t>. Asimismo, la normativa incide en que los equipos deben estar en todo momento adecuadamente mantenidos y conservados por parte de las personas físicas o las empresas públicas o privadas que los instalen.</a:t>
            </a:r>
            <a:endParaRPr lang="es-MX" sz="2800" dirty="0"/>
          </a:p>
        </p:txBody>
      </p:sp>
    </p:spTree>
    <p:extLst>
      <p:ext uri="{BB962C8B-B14F-4D97-AF65-F5344CB8AC3E}">
        <p14:creationId xmlns:p14="http://schemas.microsoft.com/office/powerpoint/2010/main" val="2894743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41413" y="742121"/>
            <a:ext cx="9905998" cy="1298713"/>
          </a:xfrm>
        </p:spPr>
        <p:txBody>
          <a:bodyPr/>
          <a:lstStyle/>
          <a:p>
            <a:pPr algn="ctr"/>
            <a:r>
              <a:rPr lang="es-MX" dirty="0" smtClean="0"/>
              <a:t>DESFIBRILADOR</a:t>
            </a:r>
            <a:endParaRPr lang="es-MX" dirty="0"/>
          </a:p>
        </p:txBody>
      </p:sp>
      <p:pic>
        <p:nvPicPr>
          <p:cNvPr id="4" name="Marcador de contenido 3" descr="Campaña para comprar un &lt;strong&gt;desfibrilador&lt;/strong&gt; en Arenas de San Pedr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4255" y="2680252"/>
            <a:ext cx="6594545" cy="3124200"/>
          </a:xfrm>
        </p:spPr>
      </p:pic>
    </p:spTree>
    <p:extLst>
      <p:ext uri="{BB962C8B-B14F-4D97-AF65-F5344CB8AC3E}">
        <p14:creationId xmlns:p14="http://schemas.microsoft.com/office/powerpoint/2010/main" val="2155369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656522"/>
          </a:xfrm>
        </p:spPr>
        <p:txBody>
          <a:bodyPr>
            <a:normAutofit/>
          </a:bodyPr>
          <a:lstStyle/>
          <a:p>
            <a:r>
              <a:rPr lang="es-MX" dirty="0" smtClean="0"/>
              <a:t>VAMOS MONITORIZANDO LOS SIGNOS VITALES DEL PACIENTE</a:t>
            </a:r>
            <a:endParaRPr lang="es-MX" dirty="0"/>
          </a:p>
        </p:txBody>
      </p:sp>
      <p:pic>
        <p:nvPicPr>
          <p:cNvPr id="6" name="Marcador de contenido 5" descr="deibrillatore medtronic - BioBlo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4591" y="2666999"/>
            <a:ext cx="6109252" cy="3773557"/>
          </a:xfrm>
        </p:spPr>
      </p:pic>
    </p:spTree>
    <p:extLst>
      <p:ext uri="{BB962C8B-B14F-4D97-AF65-F5344CB8AC3E}">
        <p14:creationId xmlns:p14="http://schemas.microsoft.com/office/powerpoint/2010/main" val="31462624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113183"/>
          </a:xfrm>
        </p:spPr>
        <p:txBody>
          <a:bodyPr/>
          <a:lstStyle/>
          <a:p>
            <a:pPr algn="ctr"/>
            <a:r>
              <a:rPr lang="es-MX" dirty="0" smtClean="0"/>
              <a:t>DESFIBRILADOR PORTATIL</a:t>
            </a:r>
            <a:endParaRPr lang="es-MX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10677" y="1974574"/>
            <a:ext cx="7421219" cy="381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662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537252"/>
          </a:xfrm>
        </p:spPr>
        <p:txBody>
          <a:bodyPr/>
          <a:lstStyle/>
          <a:p>
            <a:pPr algn="ctr"/>
            <a:r>
              <a:rPr lang="es-MX" dirty="0" smtClean="0"/>
              <a:t>CORAZON DAÑADO.</a:t>
            </a:r>
            <a:endParaRPr lang="es-MX" dirty="0"/>
          </a:p>
        </p:txBody>
      </p:sp>
      <p:pic>
        <p:nvPicPr>
          <p:cNvPr id="4" name="Marcador de contenido 3" descr="Neuronas enlatadas: ¿Por qué nos da vuelcos el corazón?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243" y="2146852"/>
            <a:ext cx="6202018" cy="3644348"/>
          </a:xfrm>
        </p:spPr>
      </p:pic>
    </p:spTree>
    <p:extLst>
      <p:ext uri="{BB962C8B-B14F-4D97-AF65-F5344CB8AC3E}">
        <p14:creationId xmlns:p14="http://schemas.microsoft.com/office/powerpoint/2010/main" val="40479622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457739"/>
          </a:xfrm>
        </p:spPr>
        <p:txBody>
          <a:bodyPr/>
          <a:lstStyle/>
          <a:p>
            <a:pPr algn="ctr"/>
            <a:r>
              <a:rPr lang="es-MX" dirty="0" smtClean="0"/>
              <a:t>COLOCACION DE ELETRODOS SEÑALADOS</a:t>
            </a:r>
            <a:endParaRPr lang="es-MX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17346" y="2667000"/>
            <a:ext cx="5554133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2527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¿</a:t>
            </a:r>
            <a:r>
              <a:rPr lang="es-MX" dirty="0" smtClean="0"/>
              <a:t>COMO SE LE LLAMA AL MASAJE CARDIACO?</a:t>
            </a: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s-ES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¿Cómo se llama el masaje cardíaco?</a:t>
            </a:r>
          </a:p>
          <a:p>
            <a:pPr marL="0" indent="0">
              <a:buNone/>
            </a:pPr>
            <a:endParaRPr lang="es-ES" dirty="0">
              <a:effectLst/>
            </a:endParaRPr>
          </a:p>
          <a:p>
            <a:r>
              <a:rPr lang="es-ES" sz="3600" dirty="0">
                <a:effectLst/>
              </a:rPr>
              <a:t>El </a:t>
            </a:r>
            <a:r>
              <a:rPr lang="es-ES" sz="3600" b="1" dirty="0">
                <a:effectLst/>
              </a:rPr>
              <a:t>masaje cardíaco</a:t>
            </a:r>
            <a:r>
              <a:rPr lang="es-ES" sz="3600" dirty="0">
                <a:effectLst/>
              </a:rPr>
              <a:t> o RCP </a:t>
            </a:r>
            <a:r>
              <a:rPr lang="es-ES" sz="3600" b="1" dirty="0">
                <a:effectLst/>
              </a:rPr>
              <a:t>es</a:t>
            </a:r>
            <a:r>
              <a:rPr lang="es-ES" sz="3600" dirty="0">
                <a:effectLst/>
              </a:rPr>
              <a:t> un elemento esencial en cualquier formación de primeros auxilios. </a:t>
            </a:r>
            <a:r>
              <a:rPr lang="es-ES" sz="3600" b="1" dirty="0">
                <a:effectLst/>
              </a:rPr>
              <a:t>Se</a:t>
            </a:r>
            <a:r>
              <a:rPr lang="es-ES" sz="3600" dirty="0">
                <a:effectLst/>
              </a:rPr>
              <a:t> realiza seguido a un paro </a:t>
            </a:r>
            <a:r>
              <a:rPr lang="es-ES" sz="3600" b="1" dirty="0">
                <a:effectLst/>
              </a:rPr>
              <a:t>cardíaco</a:t>
            </a:r>
            <a:r>
              <a:rPr lang="es-ES" sz="3600" dirty="0">
                <a:effectLst/>
              </a:rPr>
              <a:t> para retardar el deterioro de las funciones vitales y evitar lesiones en el cerebro. Con el </a:t>
            </a:r>
            <a:r>
              <a:rPr lang="es-ES" sz="3600" b="1" dirty="0">
                <a:effectLst/>
              </a:rPr>
              <a:t>masaje cardíaco se</a:t>
            </a:r>
            <a:r>
              <a:rPr lang="es-ES" sz="3600" dirty="0">
                <a:effectLst/>
              </a:rPr>
              <a:t> busca que la sangre siga circulando por todo el cuerpo</a:t>
            </a:r>
          </a:p>
          <a:p>
            <a:pPr marL="0" indent="0">
              <a:buNone/>
            </a:pPr>
            <a:r>
              <a:rPr lang="es-ES" b="1" dirty="0" smtClean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o</a:t>
            </a:r>
            <a:r>
              <a:rPr lang="es-ES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 o RCP </a:t>
            </a:r>
            <a:r>
              <a:rPr lang="es-ES" b="1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es</a:t>
            </a:r>
            <a:r>
              <a:rPr lang="es-ES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 un elemento esencial en cualquier formación de primeros auxilios. </a:t>
            </a:r>
            <a:r>
              <a:rPr lang="es-ES" b="1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Se</a:t>
            </a:r>
            <a:r>
              <a:rPr lang="es-ES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 realiza seguido a un paro </a:t>
            </a:r>
            <a:r>
              <a:rPr lang="es-ES" b="1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cardíaco</a:t>
            </a:r>
            <a:r>
              <a:rPr lang="es-ES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 para retardar el deterioro de las funciones vitales y evitar lesiones en el cerebro. Con el </a:t>
            </a:r>
            <a:r>
              <a:rPr lang="es-ES" b="1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masaje cardíaco se</a:t>
            </a:r>
            <a:r>
              <a:rPr lang="es-ES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 busca que la sangre siga circulando por todo el cuerpo</a:t>
            </a: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686679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431235"/>
          </a:xfrm>
        </p:spPr>
        <p:txBody>
          <a:bodyPr/>
          <a:lstStyle/>
          <a:p>
            <a:pPr algn="ctr"/>
            <a:r>
              <a:rPr lang="es-MX" dirty="0" smtClean="0"/>
              <a:t>EJEMPLO DE MASAJE CARDIACO</a:t>
            </a:r>
            <a:endParaRPr lang="es-MX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74504" y="2040835"/>
            <a:ext cx="5751444" cy="4147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5866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3113" y="1219200"/>
            <a:ext cx="7673009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7337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258957"/>
          </a:xfrm>
        </p:spPr>
        <p:txBody>
          <a:bodyPr/>
          <a:lstStyle/>
          <a:p>
            <a:pPr algn="ctr"/>
            <a:r>
              <a:rPr lang="es-MX" dirty="0" smtClean="0"/>
              <a:t>RCP 3</a:t>
            </a: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fontAlgn="base"/>
            <a:r>
              <a:rPr lang="es-ES" sz="11200" dirty="0">
                <a:effectLst/>
              </a:rPr>
              <a:t>Lo ideal es que una orden ONR se cree, o se establezca, antes de que ocurra una emergencia. Una orden ONR le permite escoger si desea o no que le practiquen RCP durante una emergencia. La orden se refiere específicamente a la RCP. No tiene </a:t>
            </a:r>
            <a:r>
              <a:rPr lang="es-ES" sz="11200" dirty="0" smtClean="0">
                <a:effectLst/>
              </a:rPr>
              <a:t>instrucciones </a:t>
            </a:r>
            <a:r>
              <a:rPr lang="es-ES" sz="11200" dirty="0">
                <a:effectLst/>
              </a:rPr>
              <a:t>acerca de otros tratamientos, tales como analgésicos, otros medicamentos o nutrición.</a:t>
            </a:r>
          </a:p>
          <a:p>
            <a:pPr fontAlgn="base"/>
            <a:r>
              <a:rPr lang="es-ES" sz="11200" dirty="0">
                <a:effectLst/>
              </a:rPr>
              <a:t>El médico redacta la orden solo después de hablar al respecto con el paciente (si es posible), el apoderado o la familia del paciente.</a:t>
            </a:r>
          </a:p>
          <a:p>
            <a:r>
              <a:rPr lang="es-ES" dirty="0">
                <a:effectLst/>
              </a:rPr>
              <a:t/>
            </a:r>
            <a:br>
              <a:rPr lang="es-ES" dirty="0">
                <a:effectLst/>
              </a:rPr>
            </a:b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1289974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086678"/>
          </a:xfrm>
        </p:spPr>
        <p:txBody>
          <a:bodyPr/>
          <a:lstStyle/>
          <a:p>
            <a:pPr algn="ctr"/>
            <a:r>
              <a:rPr lang="es-MX" dirty="0" smtClean="0"/>
              <a:t>TOMAR LA DESICION</a:t>
            </a: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141413" y="1921565"/>
            <a:ext cx="9905998" cy="4426226"/>
          </a:xfrm>
        </p:spPr>
        <p:txBody>
          <a:bodyPr>
            <a:normAutofit fontScale="47500" lnSpcReduction="20000"/>
          </a:bodyPr>
          <a:lstStyle/>
          <a:p>
            <a:pPr fontAlgn="base"/>
            <a:r>
              <a:rPr lang="es-ES" sz="5100" dirty="0">
                <a:effectLst/>
              </a:rPr>
              <a:t>Si usted es un paciente terminal o si tiene una enfermedad que no mejorará, puede elegir si desea que le realicen la RCP.</a:t>
            </a:r>
          </a:p>
          <a:p>
            <a:pPr fontAlgn="base"/>
            <a:r>
              <a:rPr lang="es-ES" sz="5100" dirty="0">
                <a:effectLst/>
              </a:rPr>
              <a:t>Si en verdad desea recibir RCP, no tiene que hacer nada.</a:t>
            </a:r>
          </a:p>
          <a:p>
            <a:pPr fontAlgn="base"/>
            <a:r>
              <a:rPr lang="es-ES" sz="5100" dirty="0">
                <a:effectLst/>
              </a:rPr>
              <a:t>Si no desea RCP, hable con el médico respecto a una orden de no reanimar (ONR).</a:t>
            </a:r>
          </a:p>
          <a:p>
            <a:pPr fontAlgn="base"/>
            <a:r>
              <a:rPr lang="es-ES" sz="5100" dirty="0">
                <a:effectLst/>
              </a:rPr>
              <a:t>Estas pueden ser decisiones difíciles para usted y quienes están cerca de usted. No hay ninguna regla absoluta sobre lo que usted puede escoger.</a:t>
            </a:r>
          </a:p>
          <a:p>
            <a:pPr fontAlgn="base"/>
            <a:r>
              <a:rPr lang="es-ES" sz="5100" dirty="0">
                <a:effectLst/>
              </a:rPr>
              <a:t>Piense sobre el tema mientras todavía sea capaz de decidir por sí mismo</a:t>
            </a:r>
          </a:p>
          <a:p>
            <a:pPr marL="0" indent="0">
              <a:buNone/>
            </a:pP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109106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41413" y="848138"/>
            <a:ext cx="9905998" cy="1666461"/>
          </a:xfrm>
        </p:spPr>
        <p:txBody>
          <a:bodyPr>
            <a:noAutofit/>
          </a:bodyPr>
          <a:lstStyle/>
          <a:p>
            <a:pPr fontAlgn="base"/>
            <a:r>
              <a:rPr lang="es-ES" sz="2400" dirty="0">
                <a:effectLst/>
              </a:rPr>
              <a:t>Aprenda más sobre su enfermedad y qué esperar en el futuro.</a:t>
            </a:r>
            <a:br>
              <a:rPr lang="es-ES" sz="2400" dirty="0">
                <a:effectLst/>
              </a:rPr>
            </a:br>
            <a:r>
              <a:rPr lang="es-ES" sz="2400" dirty="0">
                <a:effectLst/>
              </a:rPr>
              <a:t>Hable con el médico sobre los pros y los contras de la RCP.</a:t>
            </a:r>
            <a:br>
              <a:rPr lang="es-ES" sz="2400" dirty="0">
                <a:effectLst/>
              </a:rPr>
            </a:br>
            <a:endParaRPr lang="es-MX" sz="2400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800" dirty="0">
                <a:effectLst/>
              </a:rPr>
              <a:t>Una orden de no reanimar puede ser parte de un plan de </a:t>
            </a:r>
            <a:r>
              <a:rPr lang="es-ES" sz="2800" dirty="0">
                <a:effectLst/>
                <a:hlinkClick r:id="rId2"/>
              </a:rPr>
              <a:t>cuidados paliativos</a:t>
            </a:r>
            <a:r>
              <a:rPr lang="es-ES" sz="2800" dirty="0">
                <a:effectLst/>
              </a:rPr>
              <a:t>. El foco de estos cuidados no es prolongar la vida, pero sí tratar los síntomas de dolor o la dificultad respiratoria y mantener el bienestar.</a:t>
            </a:r>
            <a:endParaRPr lang="es-MX" sz="2800" dirty="0"/>
          </a:p>
        </p:txBody>
      </p:sp>
    </p:spTree>
    <p:extLst>
      <p:ext uri="{BB962C8B-B14F-4D97-AF65-F5344CB8AC3E}">
        <p14:creationId xmlns:p14="http://schemas.microsoft.com/office/powerpoint/2010/main" val="914293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/>
              <a:t>¿PUEDE CAMBIAR DE OPINION?</a:t>
            </a: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r>
              <a:rPr lang="es-ES" sz="2800" dirty="0">
                <a:effectLst/>
              </a:rPr>
              <a:t>Si ya tiene una ONR, siempre tiene derecho a cambiar de opinión y solicitar la RCP.</a:t>
            </a:r>
          </a:p>
          <a:p>
            <a:pPr marL="0" indent="0">
              <a:buNone/>
            </a:pPr>
            <a:r>
              <a:rPr lang="es-ES" dirty="0">
                <a:effectLst/>
              </a:rPr>
              <a:t/>
            </a:r>
            <a:br>
              <a:rPr lang="es-ES" dirty="0">
                <a:effectLst/>
              </a:rPr>
            </a:b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401532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325217"/>
          </a:xfrm>
        </p:spPr>
        <p:txBody>
          <a:bodyPr/>
          <a:lstStyle/>
          <a:p>
            <a:r>
              <a:rPr lang="es-ES" sz="2800" b="1" dirty="0">
                <a:effectLst/>
              </a:rPr>
              <a:t>Cuando usted sea incapaz de tomar la decisión</a:t>
            </a:r>
            <a:r>
              <a:rPr lang="es-ES" b="1" dirty="0">
                <a:effectLst/>
              </a:rPr>
              <a:t/>
            </a:r>
            <a:br>
              <a:rPr lang="es-ES" b="1" dirty="0">
                <a:effectLst/>
              </a:rPr>
            </a:b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141413" y="1934816"/>
            <a:ext cx="9905998" cy="4346713"/>
          </a:xfrm>
        </p:spPr>
        <p:txBody>
          <a:bodyPr/>
          <a:lstStyle/>
          <a:p>
            <a:pPr fontAlgn="base"/>
            <a:r>
              <a:rPr lang="es-ES" sz="2400" dirty="0">
                <a:effectLst/>
              </a:rPr>
              <a:t>Si su médico ya ha redactado una ONR a petición suya, su familia no puede anularla.</a:t>
            </a:r>
          </a:p>
          <a:p>
            <a:pPr fontAlgn="base"/>
            <a:r>
              <a:rPr lang="es-ES" sz="2400" dirty="0">
                <a:effectLst/>
              </a:rPr>
              <a:t>Usted puede haber nombrado a alguien que hable en su nombre, como un representante de atención médica. Si es así, esta persona o un tutor legal pueden aprobar una ONR para usted.</a:t>
            </a:r>
          </a:p>
          <a:p>
            <a:pPr fontAlgn="base"/>
            <a:r>
              <a:rPr lang="es-ES" sz="2400" dirty="0">
                <a:effectLst/>
              </a:rPr>
              <a:t>Si no ha nombrado a alguien que hable por usted, bajo algunas circunstancias, un familiar pueden aprobar una ONR para usted, pero solo cuando usted no sea capaz de tomar sus propias decisiones médicas.</a:t>
            </a: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790332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>
                <a:effectLst/>
              </a:rPr>
              <a:t>¿Qué significa RCP 4?</a:t>
            </a:r>
            <a:br>
              <a:rPr lang="es-ES" dirty="0">
                <a:effectLst/>
              </a:rPr>
            </a:b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800" b="1" dirty="0" smtClean="0">
                <a:effectLst/>
              </a:rPr>
              <a:t>RCP </a:t>
            </a:r>
            <a:r>
              <a:rPr lang="es-ES" sz="2800" b="1" dirty="0">
                <a:effectLst/>
              </a:rPr>
              <a:t>significa</a:t>
            </a:r>
            <a:r>
              <a:rPr lang="es-ES" sz="2800" dirty="0">
                <a:effectLst/>
              </a:rPr>
              <a:t> reanimación cardiopulmonar. Es un procedimiento de emergencia para salvar vidas que se realiza cuando alguien ha dejado de respirar o el corazón ha cesado de palpitar. Esto puede suceder después de una emergencia médica como una descarga eléctrica, un ataque cardíaco o ahogamiento.</a:t>
            </a:r>
          </a:p>
          <a:p>
            <a:endParaRPr lang="es-MX" sz="2800" dirty="0"/>
          </a:p>
        </p:txBody>
      </p:sp>
    </p:spTree>
    <p:extLst>
      <p:ext uri="{BB962C8B-B14F-4D97-AF65-F5344CB8AC3E}">
        <p14:creationId xmlns:p14="http://schemas.microsoft.com/office/powerpoint/2010/main" val="1395114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338470"/>
          </a:xfrm>
        </p:spPr>
        <p:txBody>
          <a:bodyPr/>
          <a:lstStyle/>
          <a:p>
            <a:pPr algn="ctr"/>
            <a:r>
              <a:rPr lang="es-MX" dirty="0" smtClean="0"/>
              <a:t>DEFICIENCIAS PULMONARES</a:t>
            </a:r>
            <a:endParaRPr lang="es-MX" dirty="0"/>
          </a:p>
        </p:txBody>
      </p:sp>
      <p:pic>
        <p:nvPicPr>
          <p:cNvPr id="4" name="Marcador de contenido 3" descr="Otra razón para abandonar el tabaco: al dejar de fumar ...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8157" y="2305878"/>
            <a:ext cx="7209182" cy="3975652"/>
          </a:xfrm>
        </p:spPr>
      </p:pic>
    </p:spTree>
    <p:extLst>
      <p:ext uri="{BB962C8B-B14F-4D97-AF65-F5344CB8AC3E}">
        <p14:creationId xmlns:p14="http://schemas.microsoft.com/office/powerpoint/2010/main" val="34486620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/>
              <a:t>¿QUÉ ES LA RCP?</a:t>
            </a:r>
            <a:br>
              <a:rPr lang="es-ES" dirty="0"/>
            </a:b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z="2900" cap="all" dirty="0">
                <a:ln w="3175" cmpd="sng">
                  <a:noFill/>
                </a:ln>
                <a:solidFill>
                  <a:srgbClr val="5AD0B8"/>
                </a:solidFill>
                <a:effectLst>
                  <a:glow rad="38100">
                    <a:prstClr val="black">
                      <a:lumMod val="65000"/>
                      <a:lumOff val="35000"/>
                      <a:alpha val="40000"/>
                    </a:prst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ea typeface="+mj-ea"/>
                <a:cs typeface="+mj-cs"/>
              </a:rPr>
              <a:t>La Reanimación Cardiopulmonar (RCP) es el proceso de primeros auxilios que seguimos para reanimar un corazón que se encuentra en parada cardiorrespiratoria (PCR</a:t>
            </a:r>
            <a:r>
              <a:rPr lang="es-ES" sz="2900" cap="all" dirty="0" smtClean="0">
                <a:ln w="3175" cmpd="sng">
                  <a:noFill/>
                </a:ln>
                <a:solidFill>
                  <a:srgbClr val="5AD0B8"/>
                </a:solidFill>
                <a:effectLst>
                  <a:glow rad="38100">
                    <a:prstClr val="black">
                      <a:lumMod val="65000"/>
                      <a:lumOff val="35000"/>
                      <a:alpha val="40000"/>
                    </a:prst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ea typeface="+mj-ea"/>
                <a:cs typeface="+mj-cs"/>
              </a:rPr>
              <a:t>). 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3295786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/>
              <a:t> QUE LE DEBEMOS AL RCP</a:t>
            </a: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800" dirty="0">
                <a:effectLst/>
              </a:rPr>
              <a:t>Gracias a las técnicas manuales de RCP conseguimos ayudar a que se recupere la oxigenación y el flujo sanguíneo de los órganos vitales, flujo que ha sido interrumpido de forma repentina</a:t>
            </a:r>
            <a:r>
              <a:rPr lang="es-ES" sz="2800" dirty="0" smtClean="0">
                <a:effectLst/>
              </a:rPr>
              <a:t>. </a:t>
            </a:r>
            <a:endParaRPr lang="es-MX" sz="2800" dirty="0"/>
          </a:p>
        </p:txBody>
      </p:sp>
    </p:spTree>
    <p:extLst>
      <p:ext uri="{BB962C8B-B14F-4D97-AF65-F5344CB8AC3E}">
        <p14:creationId xmlns:p14="http://schemas.microsoft.com/office/powerpoint/2010/main" val="5101071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/>
              <a:t>¿</a:t>
            </a:r>
            <a:r>
              <a:rPr lang="es-MX" dirty="0" smtClean="0"/>
              <a:t>EN QUE CONSISTE EL RCP?</a:t>
            </a: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800" dirty="0"/>
              <a:t>La RCP o masaje cardíaco se compone de dos partes: la realización de 30 compresiones torácicas combinadas con 2 </a:t>
            </a:r>
            <a:r>
              <a:rPr lang="es-ES" sz="2800" dirty="0" smtClean="0"/>
              <a:t>insuflaciones, </a:t>
            </a:r>
            <a:r>
              <a:rPr lang="es-ES" sz="2800" dirty="0"/>
              <a:t>a un ritmo de 100-120 compresiones por minuto</a:t>
            </a:r>
            <a:r>
              <a:rPr lang="es-ES" sz="2800" dirty="0" smtClean="0"/>
              <a:t>. </a:t>
            </a:r>
            <a:endParaRPr lang="es-MX" sz="2800" dirty="0"/>
          </a:p>
        </p:txBody>
      </p:sp>
    </p:spTree>
    <p:extLst>
      <p:ext uri="{BB962C8B-B14F-4D97-AF65-F5344CB8AC3E}">
        <p14:creationId xmlns:p14="http://schemas.microsoft.com/office/powerpoint/2010/main" val="27257447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141413" y="1298713"/>
            <a:ext cx="9905998" cy="4492487"/>
          </a:xfrm>
        </p:spPr>
        <p:txBody>
          <a:bodyPr>
            <a:normAutofit/>
          </a:bodyPr>
          <a:lstStyle/>
          <a:p>
            <a:r>
              <a:rPr lang="es-ES" sz="3600" dirty="0">
                <a:effectLst/>
              </a:rPr>
              <a:t>Los pasos de la RCP están dentro de la conocida </a:t>
            </a:r>
            <a:r>
              <a:rPr lang="es-ES" sz="3600" b="1" dirty="0">
                <a:effectLst/>
              </a:rPr>
              <a:t>Cadena de Supervivencia</a:t>
            </a:r>
            <a:r>
              <a:rPr lang="es-ES" sz="3600" dirty="0">
                <a:effectLst/>
              </a:rPr>
              <a:t>, que marca las pautas a seguir en caso de encontrarnos con una persona en parada cardíaca.</a:t>
            </a:r>
          </a:p>
          <a:p>
            <a:pPr marL="0" indent="0">
              <a:buNone/>
            </a:pPr>
            <a:r>
              <a:rPr lang="es-ES" dirty="0"/>
              <a:t/>
            </a:r>
            <a:br>
              <a:rPr lang="es-ES" dirty="0"/>
            </a:b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6219746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325217"/>
          </a:xfrm>
        </p:spPr>
        <p:txBody>
          <a:bodyPr>
            <a:normAutofit/>
          </a:bodyPr>
          <a:lstStyle/>
          <a:p>
            <a:pPr algn="ctr"/>
            <a:r>
              <a:rPr lang="es-MX" sz="2800" dirty="0" smtClean="0"/>
              <a:t>PERSONA QUE NO RESPONDE, SIN SIGNOS VITALES O DEBILES</a:t>
            </a:r>
            <a:endParaRPr lang="es-MX" sz="2800" dirty="0"/>
          </a:p>
        </p:txBody>
      </p:sp>
      <p:pic>
        <p:nvPicPr>
          <p:cNvPr id="4" name="Marcador de contenido 3" descr="¿En qué si podemos ayudar a alguien que se ha &lt;strong&gt;desmayado&lt;/strong&gt; ...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974" y="2266122"/>
            <a:ext cx="6069496" cy="3232978"/>
          </a:xfrm>
        </p:spPr>
      </p:pic>
    </p:spTree>
    <p:extLst>
      <p:ext uri="{BB962C8B-B14F-4D97-AF65-F5344CB8AC3E}">
        <p14:creationId xmlns:p14="http://schemas.microsoft.com/office/powerpoint/2010/main" val="17613809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351722"/>
          </a:xfrm>
        </p:spPr>
        <p:txBody>
          <a:bodyPr/>
          <a:lstStyle/>
          <a:p>
            <a:pPr algn="ctr"/>
            <a:r>
              <a:rPr lang="es-MX" dirty="0" smtClean="0"/>
              <a:t>CADENA DE SUPERVIVENCIA</a:t>
            </a:r>
            <a:endParaRPr lang="es-MX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89038" y="2767012"/>
            <a:ext cx="9810750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43243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lla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5AD0B8"/>
      </a:accent1>
      <a:accent2>
        <a:srgbClr val="47BB7E"/>
      </a:accent2>
      <a:accent3>
        <a:srgbClr val="96CD4B"/>
      </a:accent3>
      <a:accent4>
        <a:srgbClr val="61C7DD"/>
      </a:accent4>
      <a:accent5>
        <a:srgbClr val="2495CF"/>
      </a:accent5>
      <a:accent6>
        <a:srgbClr val="5A74D1"/>
      </a:accent6>
      <a:hlink>
        <a:srgbClr val="72CEBB"/>
      </a:hlink>
      <a:folHlink>
        <a:srgbClr val="98E6D6"/>
      </a:folHlink>
    </a:clrScheme>
    <a:fontScheme name="Mesh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0F262FD6-3409-4039-A531-64BD4D2F99E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TM03457485[[fn=Malla]]</Template>
  <TotalTime>78</TotalTime>
  <Words>807</Words>
  <Application>Microsoft Office PowerPoint</Application>
  <PresentationFormat>Panorámica</PresentationFormat>
  <Paragraphs>62</Paragraphs>
  <Slides>29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29</vt:i4>
      </vt:variant>
    </vt:vector>
  </HeadingPairs>
  <TitlesOfParts>
    <vt:vector size="35" baseType="lpstr">
      <vt:lpstr>Arial</vt:lpstr>
      <vt:lpstr>Arial</vt:lpstr>
      <vt:lpstr>Century Gothic</vt:lpstr>
      <vt:lpstr>Inter</vt:lpstr>
      <vt:lpstr>Oswald</vt:lpstr>
      <vt:lpstr>Malla</vt:lpstr>
      <vt:lpstr>CLASE DE MASAJE TORAXICO</vt:lpstr>
      <vt:lpstr>CORAZON DAÑADO.</vt:lpstr>
      <vt:lpstr>DEFICIENCIAS PULMONARES</vt:lpstr>
      <vt:lpstr>¿QUÉ ES LA RCP? </vt:lpstr>
      <vt:lpstr> QUE LE DEBEMOS AL RCP</vt:lpstr>
      <vt:lpstr>¿EN QUE CONSISTE EL RCP?</vt:lpstr>
      <vt:lpstr>Presentación de PowerPoint</vt:lpstr>
      <vt:lpstr>PERSONA QUE NO RESPONDE, SIN SIGNOS VITALES O DEBILES</vt:lpstr>
      <vt:lpstr>CADENA DE SUPERVIVENCIA</vt:lpstr>
      <vt:lpstr>¡ HAGAMOS!</vt:lpstr>
      <vt:lpstr>USO DEL DESFIBRILADOR</vt:lpstr>
      <vt:lpstr>TRASLADO AL HOSPITAL</vt:lpstr>
      <vt:lpstr>R C P  BASICA</vt:lpstr>
      <vt:lpstr>                 SE UTILIZAN PROTOCOLOS ESPECIFICOS</vt:lpstr>
      <vt:lpstr>¿POR QUÉ ES TAN IMPORTANTE SABER ACTUAR A TIEMPO? </vt:lpstr>
      <vt:lpstr>NORMATIVA DE DESFIBRILADOR</vt:lpstr>
      <vt:lpstr>DESFIBRILADOR</vt:lpstr>
      <vt:lpstr>VAMOS MONITORIZANDO LOS SIGNOS VITALES DEL PACIENTE</vt:lpstr>
      <vt:lpstr>DESFIBRILADOR PORTATIL</vt:lpstr>
      <vt:lpstr>COLOCACION DE ELETRODOS SEÑALADOS</vt:lpstr>
      <vt:lpstr>¿COMO SE LE LLAMA AL MASAJE CARDIACO?</vt:lpstr>
      <vt:lpstr>EJEMPLO DE MASAJE CARDIACO</vt:lpstr>
      <vt:lpstr>Presentación de PowerPoint</vt:lpstr>
      <vt:lpstr>RCP 3</vt:lpstr>
      <vt:lpstr>TOMAR LA DESICION</vt:lpstr>
      <vt:lpstr>Aprenda más sobre su enfermedad y qué esperar en el futuro. Hable con el médico sobre los pros y los contras de la RCP. </vt:lpstr>
      <vt:lpstr>¿PUEDE CAMBIAR DE OPINION?</vt:lpstr>
      <vt:lpstr>Cuando usted sea incapaz de tomar la decisión </vt:lpstr>
      <vt:lpstr>¿Qué significa RCP 4?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CLASE DE MASAJE TORAXICO</dc:title>
  <dc:creator>Docente</dc:creator>
  <cp:lastModifiedBy>Docente</cp:lastModifiedBy>
  <cp:revision>9</cp:revision>
  <dcterms:created xsi:type="dcterms:W3CDTF">2022-04-08T18:11:15Z</dcterms:created>
  <dcterms:modified xsi:type="dcterms:W3CDTF">2022-04-08T19:29:52Z</dcterms:modified>
</cp:coreProperties>
</file>